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1"/>
  </p:notesMasterIdLst>
  <p:sldIdLst>
    <p:sldId id="377" r:id="rId3"/>
    <p:sldId id="425" r:id="rId4"/>
    <p:sldId id="427" r:id="rId5"/>
    <p:sldId id="378" r:id="rId6"/>
    <p:sldId id="424" r:id="rId7"/>
    <p:sldId id="397" r:id="rId8"/>
    <p:sldId id="426" r:id="rId9"/>
    <p:sldId id="428" r:id="rId10"/>
    <p:sldId id="429" r:id="rId11"/>
    <p:sldId id="430" r:id="rId12"/>
    <p:sldId id="432" r:id="rId13"/>
    <p:sldId id="453" r:id="rId14"/>
    <p:sldId id="398" r:id="rId15"/>
    <p:sldId id="433" r:id="rId16"/>
    <p:sldId id="441" r:id="rId17"/>
    <p:sldId id="435" r:id="rId18"/>
    <p:sldId id="450" r:id="rId19"/>
    <p:sldId id="438" r:id="rId20"/>
    <p:sldId id="442" r:id="rId21"/>
    <p:sldId id="452" r:id="rId22"/>
    <p:sldId id="451" r:id="rId23"/>
    <p:sldId id="444" r:id="rId24"/>
    <p:sldId id="399" r:id="rId25"/>
    <p:sldId id="445" r:id="rId26"/>
    <p:sldId id="446" r:id="rId27"/>
    <p:sldId id="400" r:id="rId28"/>
    <p:sldId id="449" r:id="rId29"/>
    <p:sldId id="471" r:id="rId30"/>
    <p:sldId id="475" r:id="rId31"/>
    <p:sldId id="476" r:id="rId32"/>
    <p:sldId id="472" r:id="rId33"/>
    <p:sldId id="477" r:id="rId34"/>
    <p:sldId id="479" r:id="rId35"/>
    <p:sldId id="478" r:id="rId36"/>
    <p:sldId id="480" r:id="rId37"/>
    <p:sldId id="484" r:id="rId38"/>
    <p:sldId id="448" r:id="rId39"/>
    <p:sldId id="396"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 xmlns:p14="http://schemas.microsoft.com/office/powerpoint/2010/main" val="1"/>
      </p:ext>
    </p:extLst>
  </p:showPr>
  <p:clrMru>
    <a:srgbClr val="0000FF"/>
    <a:srgbClr val="FF0000"/>
    <a:srgbClr val="FFFF99"/>
    <a:srgbClr val="FCFC6C"/>
    <a:srgbClr val="2F53A3"/>
    <a:srgbClr val="00A84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70" autoAdjust="0"/>
  </p:normalViewPr>
  <p:slideViewPr>
    <p:cSldViewPr>
      <p:cViewPr>
        <p:scale>
          <a:sx n="33" d="100"/>
          <a:sy n="33" d="100"/>
        </p:scale>
        <p:origin x="-2502" y="-1194"/>
      </p:cViewPr>
      <p:guideLst>
        <p:guide orient="horz" pos="2160"/>
        <p:guide pos="2845"/>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image" Target="../media/image4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FD2BC6A-52F5-4901-8284-4D45863DDB4E}" type="datetimeFigureOut">
              <a:rPr lang="zh-CN" altLang="en-US"/>
              <a:pPr>
                <a:defRPr/>
              </a:pPr>
              <a:t>2021/5/13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18DA3081-E7FB-4DC2-A9B2-D93A2B972D0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CF6CCA49-DA09-40CE-A4BB-8DF9BEEAA5DE}" type="datetimeFigureOut">
              <a:rPr lang="zh-CN" altLang="en-US"/>
              <a:pPr>
                <a:defRPr/>
              </a:pPr>
              <a:t>2021/5/13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DB9EA77A-8A03-4E4F-A901-414EA190391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6EFF2FAB-E0C1-415E-AD52-B5743CFA756C}" type="datetimeFigureOut">
              <a:rPr lang="zh-CN" altLang="en-US"/>
              <a:pPr>
                <a:defRPr/>
              </a:pPr>
              <a:t>2021/5/13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32904B6A-E97F-4F99-BB70-C52EADC692C3}"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F10759-EAF9-4126-875E-F9D20F90D1F9}" type="datetimeFigureOut">
              <a:rPr lang="zh-CN" altLang="en-US"/>
              <a:pPr>
                <a:defRPr/>
              </a:pPr>
              <a:t>2021/5/13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DE234CD5-9EC9-4DD2-8E61-0B296B5D1FBC}" type="datetimeFigureOut">
              <a:rPr lang="zh-CN" altLang="en-US"/>
              <a:pPr>
                <a:defRPr/>
              </a:pPr>
              <a:t>2021/5/13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8EF6D54C-B102-4981-B466-92232B61BF11}"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55D0BB0B-8FF3-4C91-8E2D-87CC6BDB3AA9}" type="datetimeFigureOut">
              <a:rPr lang="zh-CN" altLang="en-US"/>
              <a:pPr>
                <a:defRPr/>
              </a:pPr>
              <a:t>2021/5/13</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19020E9-97A2-48E9-8DCC-68C15DC2F8E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5A562E08-F7F9-4B43-B38E-440BB718FA34}" type="datetimeFigureOut">
              <a:rPr lang="zh-CN" altLang="en-US"/>
              <a:pPr>
                <a:defRPr/>
              </a:pPr>
              <a:t>2021/5/13</a:t>
            </a:fld>
            <a:endParaRPr lang="zh-CN" altLang="en-US"/>
          </a:p>
        </p:txBody>
      </p:sp>
      <p:sp>
        <p:nvSpPr>
          <p:cNvPr id="8" name="页脚占位符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1BCB2D61-33B3-4DA8-9D29-0CBD7B762B4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40665125-4CA7-4BD4-BC7C-3B690239EAFB}" type="datetimeFigureOut">
              <a:rPr lang="zh-CN" altLang="en-US"/>
              <a:pPr>
                <a:defRPr/>
              </a:pPr>
              <a:t>2021/5/13</a:t>
            </a:fld>
            <a:endParaRPr lang="zh-CN" altLang="en-US"/>
          </a:p>
        </p:txBody>
      </p:sp>
      <p:sp>
        <p:nvSpPr>
          <p:cNvPr id="4" name="页脚占位符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5A42EBF0-FFF7-4D87-AD34-CCCFCD21764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AEAC3956-9537-4214-8C96-2FD234F3A1D3}" type="datetimeFigureOut">
              <a:rPr lang="zh-CN" altLang="en-US"/>
              <a:pPr>
                <a:defRPr/>
              </a:pPr>
              <a:t>2021/5/13</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726F0405-0681-48DB-B450-BA8993263D8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79C8DC07-8783-4483-A167-635D591A390C}" type="datetimeFigureOut">
              <a:rPr lang="zh-CN" altLang="en-US"/>
              <a:pPr>
                <a:defRPr/>
              </a:pPr>
              <a:t>2021/5/13</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35501D64-B97F-47DB-B011-FED9B6D20BF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1FC57416-9A44-43AB-9534-18EE10954514}" type="datetimeFigureOut">
              <a:rPr lang="zh-CN" altLang="en-US"/>
              <a:pPr>
                <a:defRPr/>
              </a:pPr>
              <a:t>2021/5/13</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615113"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5DFF052-4845-46BA-9361-03EA7506B83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314" name="图片 2" descr="04.jpg"/>
          <p:cNvPicPr>
            <a:picLocks noChangeAspect="1"/>
          </p:cNvPicPr>
          <p:nvPr userDrawn="1"/>
        </p:nvPicPr>
        <p:blipFill>
          <a:blip r:embed="rId13" cstate="print"/>
          <a:srcRect/>
          <a:stretch>
            <a:fillRect/>
          </a:stretch>
        </p:blipFill>
        <p:spPr bwMode="auto">
          <a:xfrm>
            <a:off x="0" y="1588"/>
            <a:ext cx="9144000" cy="6854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华文细黑" panose="02010600040101010101" pitchFamily="2" charset="-122"/>
          <a:ea typeface="宋体" panose="02010600030101010101" pitchFamily="2" charset="-122"/>
        </a:defRPr>
      </a:lvl2pPr>
      <a:lvl3pPr algn="l" rtl="0" eaLnBrk="0" fontAlgn="base" hangingPunct="0">
        <a:spcBef>
          <a:spcPct val="0"/>
        </a:spcBef>
        <a:spcAft>
          <a:spcPct val="0"/>
        </a:spcAft>
        <a:defRPr sz="3200">
          <a:solidFill>
            <a:schemeClr val="bg1"/>
          </a:solidFill>
          <a:latin typeface="华文细黑" panose="02010600040101010101" pitchFamily="2" charset="-122"/>
          <a:ea typeface="宋体" panose="02010600030101010101" pitchFamily="2" charset="-122"/>
        </a:defRPr>
      </a:lvl3pPr>
      <a:lvl4pPr algn="l" rtl="0" eaLnBrk="0" fontAlgn="base" hangingPunct="0">
        <a:spcBef>
          <a:spcPct val="0"/>
        </a:spcBef>
        <a:spcAft>
          <a:spcPct val="0"/>
        </a:spcAft>
        <a:defRPr sz="3200">
          <a:solidFill>
            <a:schemeClr val="bg1"/>
          </a:solidFill>
          <a:latin typeface="华文细黑" panose="02010600040101010101" pitchFamily="2" charset="-122"/>
          <a:ea typeface="宋体" panose="02010600030101010101" pitchFamily="2" charset="-122"/>
        </a:defRPr>
      </a:lvl4pPr>
      <a:lvl5pPr algn="l" rtl="0" eaLnBrk="0" fontAlgn="base" hangingPunct="0">
        <a:spcBef>
          <a:spcPct val="0"/>
        </a:spcBef>
        <a:spcAft>
          <a:spcPct val="0"/>
        </a:spcAft>
        <a:defRPr sz="3200">
          <a:solidFill>
            <a:schemeClr val="bg1"/>
          </a:solidFill>
          <a:latin typeface="华文细黑" panose="02010600040101010101" pitchFamily="2" charset="-122"/>
          <a:ea typeface="宋体" panose="0201060003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宋体" panose="0201060003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宋体" panose="02010600030101010101" pitchFamily="2" charset="-122"/>
        </a:defRPr>
      </a:lvl7pPr>
      <a:lvl8pPr marL="1371600" algn="l" rtl="0" fontAlgn="base">
        <a:spcBef>
          <a:spcPct val="0"/>
        </a:spcBef>
        <a:spcAft>
          <a:spcPct val="0"/>
        </a:spcAft>
        <a:defRPr sz="3200">
          <a:solidFill>
            <a:schemeClr val="bg1"/>
          </a:solidFill>
          <a:latin typeface="华文细黑" panose="02010600040101010101" pitchFamily="2" charset="-122"/>
          <a:ea typeface="宋体" panose="02010600030101010101" pitchFamily="2" charset="-122"/>
        </a:defRPr>
      </a:lvl8pPr>
      <a:lvl9pPr marL="1828800" algn="l" rtl="0" fontAlgn="base">
        <a:spcBef>
          <a:spcPct val="0"/>
        </a:spcBef>
        <a:spcAft>
          <a:spcPct val="0"/>
        </a:spcAft>
        <a:defRPr sz="3200">
          <a:solidFill>
            <a:schemeClr val="bg1"/>
          </a:solidFill>
          <a:latin typeface="华文细黑" panose="02010600040101010101" pitchFamily="2" charset="-122"/>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16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16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16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25105;&#26159;&#26472;&#21073;.docx"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hyperlink" Target="discovery&#39057;&#36947;.doc" TargetMode="External"/><Relationship Id="rId4" Type="http://schemas.openxmlformats.org/officeDocument/2006/relationships/hyperlink" Target="19&#22823;&#25253;&#21578;&#26368;&#20840;&#33521;&#25991;&#36148;.doc"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1"/>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椭圆 2"/>
          <p:cNvSpPr/>
          <p:nvPr/>
        </p:nvSpPr>
        <p:spPr>
          <a:xfrm>
            <a:off x="6345238" y="4449763"/>
            <a:ext cx="425450" cy="43815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4" name="椭圆 3"/>
          <p:cNvSpPr/>
          <p:nvPr/>
        </p:nvSpPr>
        <p:spPr>
          <a:xfrm>
            <a:off x="1112161" y="3178492"/>
            <a:ext cx="749633" cy="773059"/>
          </a:xfrm>
          <a:prstGeom prst="ellipse">
            <a:avLst/>
          </a:prstGeom>
          <a:solidFill>
            <a:schemeClr val="bg1">
              <a:alpha val="2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 name="椭圆 4"/>
          <p:cNvSpPr/>
          <p:nvPr/>
        </p:nvSpPr>
        <p:spPr>
          <a:xfrm>
            <a:off x="5975350" y="3684588"/>
            <a:ext cx="588963" cy="608012"/>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 name="椭圆 5"/>
          <p:cNvSpPr/>
          <p:nvPr/>
        </p:nvSpPr>
        <p:spPr>
          <a:xfrm>
            <a:off x="7172325" y="4262438"/>
            <a:ext cx="225425" cy="233362"/>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 name="椭圆 6"/>
          <p:cNvSpPr/>
          <p:nvPr/>
        </p:nvSpPr>
        <p:spPr>
          <a:xfrm>
            <a:off x="6862763" y="2565400"/>
            <a:ext cx="373062" cy="385763"/>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 name="椭圆 7"/>
          <p:cNvSpPr/>
          <p:nvPr/>
        </p:nvSpPr>
        <p:spPr>
          <a:xfrm>
            <a:off x="5554663" y="2620963"/>
            <a:ext cx="1201737" cy="1239837"/>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 name="椭圆 8"/>
          <p:cNvSpPr/>
          <p:nvPr/>
        </p:nvSpPr>
        <p:spPr>
          <a:xfrm>
            <a:off x="2589634" y="2279905"/>
            <a:ext cx="1603055" cy="1653151"/>
          </a:xfrm>
          <a:prstGeom prst="ellipse">
            <a:avLst/>
          </a:prstGeom>
          <a:solidFill>
            <a:schemeClr val="bg1">
              <a:alpha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0" name="椭圆 9"/>
          <p:cNvSpPr/>
          <p:nvPr/>
        </p:nvSpPr>
        <p:spPr>
          <a:xfrm>
            <a:off x="5219700" y="4638675"/>
            <a:ext cx="317500" cy="327025"/>
          </a:xfrm>
          <a:prstGeom prst="ellips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1" name="椭圆 10"/>
          <p:cNvSpPr/>
          <p:nvPr/>
        </p:nvSpPr>
        <p:spPr>
          <a:xfrm>
            <a:off x="7235825" y="3429000"/>
            <a:ext cx="455613" cy="469900"/>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 name="椭圆 11"/>
          <p:cNvSpPr/>
          <p:nvPr/>
        </p:nvSpPr>
        <p:spPr>
          <a:xfrm>
            <a:off x="7235825" y="2781300"/>
            <a:ext cx="590550" cy="608013"/>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3" name="椭圆 12"/>
          <p:cNvSpPr/>
          <p:nvPr/>
        </p:nvSpPr>
        <p:spPr>
          <a:xfrm>
            <a:off x="4419600" y="4560888"/>
            <a:ext cx="635000" cy="654050"/>
          </a:xfrm>
          <a:prstGeom prst="ellipse">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4" name="椭圆 13"/>
          <p:cNvSpPr/>
          <p:nvPr/>
        </p:nvSpPr>
        <p:spPr>
          <a:xfrm>
            <a:off x="1862138" y="2700338"/>
            <a:ext cx="787400" cy="811212"/>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5" name="椭圆 14"/>
          <p:cNvSpPr/>
          <p:nvPr/>
        </p:nvSpPr>
        <p:spPr>
          <a:xfrm>
            <a:off x="2063750" y="3292475"/>
            <a:ext cx="847725" cy="874713"/>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6" name="椭圆 15"/>
          <p:cNvSpPr/>
          <p:nvPr/>
        </p:nvSpPr>
        <p:spPr>
          <a:xfrm>
            <a:off x="7778750" y="3459163"/>
            <a:ext cx="249238" cy="257175"/>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7" name="椭圆 16"/>
          <p:cNvSpPr/>
          <p:nvPr/>
        </p:nvSpPr>
        <p:spPr>
          <a:xfrm>
            <a:off x="4003675" y="4489450"/>
            <a:ext cx="441325" cy="454025"/>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8" name="椭圆 17"/>
          <p:cNvSpPr/>
          <p:nvPr/>
        </p:nvSpPr>
        <p:spPr>
          <a:xfrm>
            <a:off x="4211960" y="2135889"/>
            <a:ext cx="1603055" cy="1653151"/>
          </a:xfrm>
          <a:prstGeom prst="ellipse">
            <a:avLst/>
          </a:prstGeom>
          <a:gradFill>
            <a:gsLst>
              <a:gs pos="0">
                <a:schemeClr val="bg1">
                  <a:alpha val="70000"/>
                </a:schemeClr>
              </a:gs>
              <a:gs pos="34000">
                <a:schemeClr val="bg1">
                  <a:alpha val="50000"/>
                </a:schemeClr>
              </a:gs>
              <a:gs pos="100000">
                <a:schemeClr val="bg2">
                  <a:lumMod val="40000"/>
                  <a:lumOff val="60000"/>
                  <a:alpha val="0"/>
                </a:schemeClr>
              </a:gs>
            </a:gsLst>
            <a:path path="shape">
              <a:fillToRect l="50000" t="50000" r="50000" b="50000"/>
            </a:path>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9" name="椭圆 18"/>
          <p:cNvSpPr/>
          <p:nvPr/>
        </p:nvSpPr>
        <p:spPr>
          <a:xfrm>
            <a:off x="4105275" y="1916113"/>
            <a:ext cx="631825" cy="65246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0" name="椭圆 19"/>
          <p:cNvSpPr/>
          <p:nvPr/>
        </p:nvSpPr>
        <p:spPr>
          <a:xfrm>
            <a:off x="3433424" y="4357676"/>
            <a:ext cx="831375" cy="857356"/>
          </a:xfrm>
          <a:prstGeom prst="ellipse">
            <a:avLst/>
          </a:prstGeom>
          <a:solidFill>
            <a:schemeClr val="bg1">
              <a:alpha val="34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1" name="椭圆 20"/>
          <p:cNvSpPr/>
          <p:nvPr/>
        </p:nvSpPr>
        <p:spPr>
          <a:xfrm>
            <a:off x="5294313" y="1982788"/>
            <a:ext cx="762000" cy="7858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2" name="椭圆 21"/>
          <p:cNvSpPr/>
          <p:nvPr/>
        </p:nvSpPr>
        <p:spPr>
          <a:xfrm>
            <a:off x="7235825" y="3860800"/>
            <a:ext cx="590550" cy="608013"/>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3" name="椭圆 22"/>
          <p:cNvSpPr/>
          <p:nvPr/>
        </p:nvSpPr>
        <p:spPr>
          <a:xfrm>
            <a:off x="395288" y="3068638"/>
            <a:ext cx="374650" cy="38735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4" name="椭圆 23"/>
          <p:cNvSpPr/>
          <p:nvPr/>
        </p:nvSpPr>
        <p:spPr>
          <a:xfrm>
            <a:off x="4826000" y="3219450"/>
            <a:ext cx="847725" cy="874713"/>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5" name="椭圆 24"/>
          <p:cNvSpPr/>
          <p:nvPr/>
        </p:nvSpPr>
        <p:spPr>
          <a:xfrm>
            <a:off x="5292725" y="4278313"/>
            <a:ext cx="165100" cy="17145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6" name="椭圆 25"/>
          <p:cNvSpPr/>
          <p:nvPr/>
        </p:nvSpPr>
        <p:spPr>
          <a:xfrm>
            <a:off x="611188" y="3149600"/>
            <a:ext cx="590550" cy="60960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7" name="椭圆 26"/>
          <p:cNvSpPr/>
          <p:nvPr/>
        </p:nvSpPr>
        <p:spPr>
          <a:xfrm>
            <a:off x="5799138" y="4154488"/>
            <a:ext cx="182562" cy="187325"/>
          </a:xfrm>
          <a:prstGeom prst="ellips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8" name="椭圆 27"/>
          <p:cNvSpPr/>
          <p:nvPr/>
        </p:nvSpPr>
        <p:spPr>
          <a:xfrm>
            <a:off x="2274099" y="3896401"/>
            <a:ext cx="821356" cy="847023"/>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9" name="椭圆 28"/>
          <p:cNvSpPr/>
          <p:nvPr/>
        </p:nvSpPr>
        <p:spPr>
          <a:xfrm>
            <a:off x="6815138" y="3425825"/>
            <a:ext cx="493712" cy="50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0" name="椭圆 29"/>
          <p:cNvSpPr/>
          <p:nvPr/>
        </p:nvSpPr>
        <p:spPr>
          <a:xfrm>
            <a:off x="6444208" y="3327072"/>
            <a:ext cx="504056" cy="519808"/>
          </a:xfrm>
          <a:prstGeom prst="ellipse">
            <a:avLst/>
          </a:prstGeom>
          <a:solidFill>
            <a:schemeClr val="bg1">
              <a:alpha val="34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1" name="椭圆 30"/>
          <p:cNvSpPr/>
          <p:nvPr/>
        </p:nvSpPr>
        <p:spPr>
          <a:xfrm>
            <a:off x="8086725" y="3141663"/>
            <a:ext cx="588963" cy="608012"/>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2" name="椭圆 31"/>
          <p:cNvSpPr/>
          <p:nvPr/>
        </p:nvSpPr>
        <p:spPr>
          <a:xfrm>
            <a:off x="2058988" y="3741738"/>
            <a:ext cx="590550" cy="60960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dirty="0"/>
          </a:p>
        </p:txBody>
      </p:sp>
      <p:sp>
        <p:nvSpPr>
          <p:cNvPr id="33" name="椭圆 32"/>
          <p:cNvSpPr/>
          <p:nvPr/>
        </p:nvSpPr>
        <p:spPr>
          <a:xfrm>
            <a:off x="5825816" y="4348687"/>
            <a:ext cx="742073" cy="765262"/>
          </a:xfrm>
          <a:prstGeom prst="ellipse">
            <a:avLst/>
          </a:prstGeom>
          <a:solidFill>
            <a:schemeClr val="bg1">
              <a:alpha val="5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4" name="椭圆 33"/>
          <p:cNvSpPr/>
          <p:nvPr/>
        </p:nvSpPr>
        <p:spPr>
          <a:xfrm>
            <a:off x="1254125" y="2308225"/>
            <a:ext cx="585788" cy="604838"/>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5" name="椭圆 34"/>
          <p:cNvSpPr/>
          <p:nvPr/>
        </p:nvSpPr>
        <p:spPr>
          <a:xfrm>
            <a:off x="3784600" y="3032125"/>
            <a:ext cx="787400" cy="812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6" name="椭圆 35"/>
          <p:cNvSpPr/>
          <p:nvPr/>
        </p:nvSpPr>
        <p:spPr>
          <a:xfrm>
            <a:off x="6564313" y="4111625"/>
            <a:ext cx="455612" cy="46990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38" name="椭圆 37"/>
          <p:cNvSpPr/>
          <p:nvPr/>
        </p:nvSpPr>
        <p:spPr>
          <a:xfrm>
            <a:off x="8866042" y="3034944"/>
            <a:ext cx="242462" cy="250040"/>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6680" name="组合 38"/>
          <p:cNvGrpSpPr/>
          <p:nvPr/>
        </p:nvGrpSpPr>
        <p:grpSpPr bwMode="auto">
          <a:xfrm>
            <a:off x="3013075" y="4638675"/>
            <a:ext cx="377825" cy="390525"/>
            <a:chOff x="3743294" y="2295586"/>
            <a:chExt cx="370428" cy="370428"/>
          </a:xfrm>
        </p:grpSpPr>
        <p:sp>
          <p:nvSpPr>
            <p:cNvPr id="40" name="椭圆 39"/>
            <p:cNvSpPr/>
            <p:nvPr/>
          </p:nvSpPr>
          <p:spPr>
            <a:xfrm>
              <a:off x="3743294" y="2295586"/>
              <a:ext cx="370428" cy="370428"/>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椭圆 40"/>
            <p:cNvSpPr/>
            <p:nvPr/>
          </p:nvSpPr>
          <p:spPr>
            <a:xfrm>
              <a:off x="3824456" y="2376748"/>
              <a:ext cx="208104" cy="208104"/>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2" name="椭圆 41"/>
          <p:cNvSpPr/>
          <p:nvPr/>
        </p:nvSpPr>
        <p:spPr>
          <a:xfrm>
            <a:off x="4518661" y="3891923"/>
            <a:ext cx="720080" cy="742581"/>
          </a:xfrm>
          <a:prstGeom prst="ellipse">
            <a:avLst/>
          </a:prstGeom>
          <a:solidFill>
            <a:schemeClr val="bg1">
              <a:alpha val="7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grpSp>
        <p:nvGrpSpPr>
          <p:cNvPr id="26684" name="组合 42"/>
          <p:cNvGrpSpPr/>
          <p:nvPr/>
        </p:nvGrpSpPr>
        <p:grpSpPr bwMode="auto">
          <a:xfrm>
            <a:off x="7885113" y="3500438"/>
            <a:ext cx="484187" cy="500062"/>
            <a:chOff x="3743294" y="2295586"/>
            <a:chExt cx="370428" cy="370428"/>
          </a:xfrm>
        </p:grpSpPr>
        <p:sp>
          <p:nvSpPr>
            <p:cNvPr id="44" name="椭圆 43"/>
            <p:cNvSpPr/>
            <p:nvPr/>
          </p:nvSpPr>
          <p:spPr>
            <a:xfrm>
              <a:off x="3743294" y="2295586"/>
              <a:ext cx="370428" cy="370428"/>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椭圆 44"/>
            <p:cNvSpPr/>
            <p:nvPr/>
          </p:nvSpPr>
          <p:spPr>
            <a:xfrm>
              <a:off x="3824456" y="2376748"/>
              <a:ext cx="208104" cy="208104"/>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6" name="椭圆 45"/>
          <p:cNvSpPr/>
          <p:nvPr/>
        </p:nvSpPr>
        <p:spPr>
          <a:xfrm>
            <a:off x="3117438" y="3672261"/>
            <a:ext cx="518458" cy="534659"/>
          </a:xfrm>
          <a:prstGeom prst="ellipse">
            <a:avLst/>
          </a:pr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47" name="椭圆 46"/>
          <p:cNvSpPr/>
          <p:nvPr/>
        </p:nvSpPr>
        <p:spPr>
          <a:xfrm>
            <a:off x="5421694" y="3326389"/>
            <a:ext cx="518458" cy="534659"/>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grpSp>
        <p:nvGrpSpPr>
          <p:cNvPr id="26691" name="组合 47"/>
          <p:cNvGrpSpPr/>
          <p:nvPr/>
        </p:nvGrpSpPr>
        <p:grpSpPr bwMode="auto">
          <a:xfrm>
            <a:off x="3717925" y="1811338"/>
            <a:ext cx="242888" cy="249237"/>
            <a:chOff x="3743294" y="2295586"/>
            <a:chExt cx="370428" cy="370428"/>
          </a:xfrm>
        </p:grpSpPr>
        <p:sp>
          <p:nvSpPr>
            <p:cNvPr id="49" name="椭圆 48"/>
            <p:cNvSpPr/>
            <p:nvPr/>
          </p:nvSpPr>
          <p:spPr>
            <a:xfrm>
              <a:off x="3743294" y="2295586"/>
              <a:ext cx="370428" cy="370428"/>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0" name="椭圆 49"/>
            <p:cNvSpPr/>
            <p:nvPr/>
          </p:nvSpPr>
          <p:spPr>
            <a:xfrm>
              <a:off x="3824456" y="2376748"/>
              <a:ext cx="208104" cy="208104"/>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1" name="椭圆 50"/>
          <p:cNvSpPr/>
          <p:nvPr/>
        </p:nvSpPr>
        <p:spPr>
          <a:xfrm>
            <a:off x="6372200" y="2318277"/>
            <a:ext cx="518458" cy="534659"/>
          </a:xfrm>
          <a:prstGeom prst="ellipse">
            <a:avLst/>
          </a:prstGeom>
          <a:solidFill>
            <a:schemeClr val="bg1">
              <a:alpha val="1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2" name="椭圆 51"/>
          <p:cNvSpPr/>
          <p:nvPr/>
        </p:nvSpPr>
        <p:spPr>
          <a:xfrm>
            <a:off x="2565644" y="1783179"/>
            <a:ext cx="741088" cy="764247"/>
          </a:xfrm>
          <a:prstGeom prst="ellipse">
            <a:avLst/>
          </a:prstGeom>
          <a:gradFill>
            <a:gsLst>
              <a:gs pos="0">
                <a:schemeClr val="bg1"/>
              </a:gs>
              <a:gs pos="34000">
                <a:schemeClr val="bg1"/>
              </a:gs>
              <a:gs pos="100000">
                <a:schemeClr val="bg2">
                  <a:lumMod val="40000"/>
                  <a:lumOff val="60000"/>
                  <a:alpha val="0"/>
                </a:schemeClr>
              </a:gs>
            </a:gsLst>
            <a:path path="shape">
              <a:fillToRect l="50000" t="50000" r="50000" b="50000"/>
            </a:path>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3" name="椭圆 52"/>
          <p:cNvSpPr/>
          <p:nvPr/>
        </p:nvSpPr>
        <p:spPr>
          <a:xfrm>
            <a:off x="4572000" y="1556792"/>
            <a:ext cx="626222" cy="645792"/>
          </a:xfrm>
          <a:prstGeom prst="ellipse">
            <a:avLst/>
          </a:prstGeom>
          <a:gradFill>
            <a:gsLst>
              <a:gs pos="0">
                <a:schemeClr val="bg1">
                  <a:alpha val="80000"/>
                </a:schemeClr>
              </a:gs>
              <a:gs pos="65000">
                <a:schemeClr val="bg1">
                  <a:alpha val="60000"/>
                </a:schemeClr>
              </a:gs>
              <a:gs pos="100000">
                <a:schemeClr val="bg2">
                  <a:lumMod val="40000"/>
                  <a:lumOff val="60000"/>
                  <a:alpha val="0"/>
                </a:schemeClr>
              </a:gs>
            </a:gsLst>
            <a:path path="shape">
              <a:fillToRect l="50000" t="50000" r="50000" b="50000"/>
            </a:path>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4" name="椭圆 53"/>
          <p:cNvSpPr/>
          <p:nvPr/>
        </p:nvSpPr>
        <p:spPr>
          <a:xfrm>
            <a:off x="5508625" y="4406900"/>
            <a:ext cx="295275" cy="304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5" name="椭圆 54"/>
          <p:cNvSpPr/>
          <p:nvPr/>
        </p:nvSpPr>
        <p:spPr>
          <a:xfrm>
            <a:off x="5026025" y="4567238"/>
            <a:ext cx="295275" cy="304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7" name="椭圆 56"/>
          <p:cNvSpPr/>
          <p:nvPr/>
        </p:nvSpPr>
        <p:spPr>
          <a:xfrm>
            <a:off x="3059113" y="4295775"/>
            <a:ext cx="193675" cy="198438"/>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8" name="椭圆 57"/>
          <p:cNvSpPr/>
          <p:nvPr/>
        </p:nvSpPr>
        <p:spPr>
          <a:xfrm>
            <a:off x="3492500" y="4090988"/>
            <a:ext cx="180975" cy="187325"/>
          </a:xfrm>
          <a:prstGeom prst="ellips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9" name="椭圆 58"/>
          <p:cNvSpPr/>
          <p:nvPr/>
        </p:nvSpPr>
        <p:spPr>
          <a:xfrm>
            <a:off x="34925" y="3141663"/>
            <a:ext cx="219075" cy="223837"/>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0" name="椭圆 59"/>
          <p:cNvSpPr/>
          <p:nvPr/>
        </p:nvSpPr>
        <p:spPr>
          <a:xfrm>
            <a:off x="6115050" y="1844675"/>
            <a:ext cx="496888" cy="51276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1" name="椭圆 60"/>
          <p:cNvSpPr/>
          <p:nvPr/>
        </p:nvSpPr>
        <p:spPr>
          <a:xfrm>
            <a:off x="6516688" y="2043113"/>
            <a:ext cx="296862" cy="306387"/>
          </a:xfrm>
          <a:prstGeom prst="ellips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2" name="椭圆 61"/>
          <p:cNvSpPr/>
          <p:nvPr/>
        </p:nvSpPr>
        <p:spPr>
          <a:xfrm>
            <a:off x="7778750" y="2420938"/>
            <a:ext cx="239713" cy="246062"/>
          </a:xfrm>
          <a:prstGeom prst="ellipse">
            <a:avLst/>
          </a:prstGeom>
          <a:solidFill>
            <a:schemeClr val="bg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3" name="椭圆 62"/>
          <p:cNvSpPr/>
          <p:nvPr/>
        </p:nvSpPr>
        <p:spPr>
          <a:xfrm>
            <a:off x="1211263" y="3540125"/>
            <a:ext cx="847725" cy="874713"/>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4" name="椭圆 63"/>
          <p:cNvSpPr/>
          <p:nvPr/>
        </p:nvSpPr>
        <p:spPr>
          <a:xfrm>
            <a:off x="2206625" y="2463800"/>
            <a:ext cx="295275" cy="303213"/>
          </a:xfrm>
          <a:prstGeom prst="ellipse">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dirty="0"/>
          </a:p>
        </p:txBody>
      </p:sp>
      <p:sp>
        <p:nvSpPr>
          <p:cNvPr id="65" name="椭圆 64"/>
          <p:cNvSpPr/>
          <p:nvPr/>
        </p:nvSpPr>
        <p:spPr>
          <a:xfrm>
            <a:off x="3849688" y="2147888"/>
            <a:ext cx="442912" cy="45561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26713" name="矩形 68"/>
          <p:cNvSpPr>
            <a:spLocks noChangeArrowheads="1"/>
          </p:cNvSpPr>
          <p:nvPr/>
        </p:nvSpPr>
        <p:spPr bwMode="auto">
          <a:xfrm>
            <a:off x="2143108" y="4500570"/>
            <a:ext cx="5109092" cy="1717393"/>
          </a:xfrm>
          <a:prstGeom prst="rect">
            <a:avLst/>
          </a:prstGeom>
          <a:noFill/>
          <a:ln w="9525">
            <a:noFill/>
            <a:miter lim="800000"/>
          </a:ln>
        </p:spPr>
        <p:txBody>
          <a:bodyPr wrap="none">
            <a:spAutoFit/>
          </a:bodyPr>
          <a:lstStyle/>
          <a:p>
            <a:pPr marL="342900" indent="-342900" algn="ctr">
              <a:lnSpc>
                <a:spcPct val="110000"/>
              </a:lnSpc>
            </a:pPr>
            <a:r>
              <a:rPr lang="zh-CN" altLang="en-US" sz="2400" b="1" dirty="0" smtClean="0">
                <a:solidFill>
                  <a:srgbClr val="FFFF00"/>
                </a:solidFill>
                <a:latin typeface="微软雅黑" panose="020B0503020204020204" pitchFamily="34" charset="-122"/>
                <a:ea typeface="微软雅黑" panose="020B0503020204020204" pitchFamily="34" charset="-122"/>
              </a:rPr>
              <a:t>哈尔滨工程大学外语系</a:t>
            </a:r>
            <a:endParaRPr lang="en-US" altLang="zh-CN" sz="2400" b="1" dirty="0" smtClean="0">
              <a:solidFill>
                <a:srgbClr val="FFFF00"/>
              </a:solidFill>
              <a:latin typeface="微软雅黑" panose="020B0503020204020204" pitchFamily="34" charset="-122"/>
              <a:ea typeface="微软雅黑" panose="020B0503020204020204" pitchFamily="34" charset="-122"/>
            </a:endParaRPr>
          </a:p>
          <a:p>
            <a:pPr marL="342900" indent="-342900" algn="ctr">
              <a:lnSpc>
                <a:spcPct val="110000"/>
              </a:lnSpc>
            </a:pPr>
            <a:r>
              <a:rPr lang="zh-CN" altLang="en-US" sz="2400" b="1" dirty="0" smtClean="0">
                <a:solidFill>
                  <a:srgbClr val="FFFF00"/>
                </a:solidFill>
                <a:latin typeface="微软雅黑" panose="020B0503020204020204" pitchFamily="34" charset="-122"/>
                <a:ea typeface="微软雅黑" panose="020B0503020204020204" pitchFamily="34" charset="-122"/>
              </a:rPr>
              <a:t>大学</a:t>
            </a:r>
            <a:r>
              <a:rPr lang="zh-CN" altLang="en-US" sz="2400" b="1" dirty="0">
                <a:solidFill>
                  <a:srgbClr val="FFFF00"/>
                </a:solidFill>
                <a:latin typeface="微软雅黑" panose="020B0503020204020204" pitchFamily="34" charset="-122"/>
                <a:ea typeface="微软雅黑" panose="020B0503020204020204" pitchFamily="34" charset="-122"/>
              </a:rPr>
              <a:t>英语教研部第一教学团队党支部</a:t>
            </a:r>
          </a:p>
          <a:p>
            <a:pPr marL="342900" indent="-342900" algn="ctr">
              <a:lnSpc>
                <a:spcPct val="110000"/>
              </a:lnSpc>
            </a:pPr>
            <a:r>
              <a:rPr lang="zh-CN" altLang="en-US" sz="2400" b="1" dirty="0" smtClean="0">
                <a:solidFill>
                  <a:srgbClr val="FFFF00"/>
                </a:solidFill>
                <a:latin typeface="微软雅黑" panose="020B0503020204020204" pitchFamily="34" charset="-122"/>
                <a:ea typeface="微软雅黑" panose="020B0503020204020204" pitchFamily="34" charset="-122"/>
              </a:rPr>
              <a:t>杨   剑</a:t>
            </a:r>
            <a:endParaRPr lang="zh-CN" altLang="en-US" sz="2400" b="1" dirty="0">
              <a:solidFill>
                <a:srgbClr val="FFFF00"/>
              </a:solidFill>
              <a:latin typeface="微软雅黑" panose="020B0503020204020204" pitchFamily="34" charset="-122"/>
              <a:ea typeface="微软雅黑" panose="020B0503020204020204" pitchFamily="34" charset="-122"/>
            </a:endParaRPr>
          </a:p>
          <a:p>
            <a:pPr marL="342900" indent="-342900" algn="ctr">
              <a:lnSpc>
                <a:spcPct val="110000"/>
              </a:lnSpc>
            </a:pPr>
            <a:r>
              <a:rPr lang="en-US" altLang="zh-CN" sz="2400" b="1" dirty="0">
                <a:solidFill>
                  <a:srgbClr val="FFFF00"/>
                </a:solidFill>
                <a:latin typeface="微软雅黑" panose="020B0503020204020204" pitchFamily="34" charset="-122"/>
                <a:ea typeface="微软雅黑" panose="020B0503020204020204" pitchFamily="34" charset="-122"/>
              </a:rPr>
              <a:t>2018</a:t>
            </a:r>
            <a:r>
              <a:rPr lang="zh-CN" altLang="en-US" sz="2400" b="1" dirty="0">
                <a:solidFill>
                  <a:srgbClr val="FFFF00"/>
                </a:solidFill>
                <a:latin typeface="微软雅黑" panose="020B0503020204020204" pitchFamily="34" charset="-122"/>
                <a:ea typeface="微软雅黑" panose="020B0503020204020204" pitchFamily="34" charset="-122"/>
              </a:rPr>
              <a:t>年</a:t>
            </a:r>
            <a:r>
              <a:rPr lang="en-US" altLang="zh-CN" sz="2400" b="1" dirty="0">
                <a:solidFill>
                  <a:srgbClr val="FFFF00"/>
                </a:solidFill>
                <a:latin typeface="微软雅黑" panose="020B0503020204020204" pitchFamily="34" charset="-122"/>
                <a:ea typeface="微软雅黑" panose="020B0503020204020204" pitchFamily="34" charset="-122"/>
              </a:rPr>
              <a:t>9</a:t>
            </a:r>
            <a:r>
              <a:rPr lang="zh-CN" altLang="en-US" sz="2400" b="1" dirty="0">
                <a:solidFill>
                  <a:srgbClr val="FFFF00"/>
                </a:solidFill>
                <a:latin typeface="微软雅黑" panose="020B0503020204020204" pitchFamily="34" charset="-122"/>
                <a:ea typeface="微软雅黑" panose="020B0503020204020204" pitchFamily="34" charset="-122"/>
              </a:rPr>
              <a:t>月</a:t>
            </a:r>
            <a:r>
              <a:rPr lang="en-US" altLang="zh-CN" sz="2400" b="1" dirty="0">
                <a:solidFill>
                  <a:srgbClr val="FFFF00"/>
                </a:solidFill>
                <a:latin typeface="微软雅黑" panose="020B0503020204020204" pitchFamily="34" charset="-122"/>
                <a:ea typeface="微软雅黑" panose="020B0503020204020204" pitchFamily="34" charset="-122"/>
              </a:rPr>
              <a:t>16</a:t>
            </a:r>
            <a:r>
              <a:rPr lang="zh-CN" altLang="en-US" sz="2400" b="1" dirty="0">
                <a:solidFill>
                  <a:srgbClr val="FFFF00"/>
                </a:solidFill>
                <a:latin typeface="微软雅黑" panose="020B0503020204020204" pitchFamily="34" charset="-122"/>
                <a:ea typeface="微软雅黑" panose="020B0503020204020204" pitchFamily="34" charset="-122"/>
              </a:rPr>
              <a:t>日</a:t>
            </a:r>
          </a:p>
        </p:txBody>
      </p:sp>
      <p:sp>
        <p:nvSpPr>
          <p:cNvPr id="26714" name="Text Box 110"/>
          <p:cNvSpPr txBox="1">
            <a:spLocks noChangeArrowheads="1"/>
          </p:cNvSpPr>
          <p:nvPr/>
        </p:nvSpPr>
        <p:spPr bwMode="auto">
          <a:xfrm>
            <a:off x="287338" y="1700213"/>
            <a:ext cx="8353425" cy="1739900"/>
          </a:xfrm>
          <a:prstGeom prst="rect">
            <a:avLst/>
          </a:prstGeom>
          <a:noFill/>
          <a:ln w="9525">
            <a:noFill/>
            <a:miter lim="800000"/>
          </a:ln>
        </p:spPr>
        <p:txBody>
          <a:bodyPr wrap="none">
            <a:spAutoFit/>
          </a:bodyPr>
          <a:lstStyle/>
          <a:p>
            <a:r>
              <a:rPr lang="zh-CN" altLang="en-US" sz="3600" b="1" dirty="0">
                <a:solidFill>
                  <a:srgbClr val="0000FF"/>
                </a:solidFill>
                <a:latin typeface="微软雅黑" panose="020B0503020204020204" pitchFamily="34" charset="-122"/>
                <a:ea typeface="微软雅黑" panose="020B0503020204020204" pitchFamily="34" charset="-122"/>
              </a:rPr>
              <a:t>  在中西文化交锋的最前线                   </a:t>
            </a:r>
          </a:p>
          <a:p>
            <a:endParaRPr lang="zh-CN" altLang="en-US" sz="3600" b="1" dirty="0">
              <a:solidFill>
                <a:srgbClr val="0000FF"/>
              </a:solidFill>
              <a:latin typeface="微软雅黑" panose="020B0503020204020204" pitchFamily="34" charset="-122"/>
              <a:ea typeface="微软雅黑" panose="020B0503020204020204" pitchFamily="34" charset="-122"/>
            </a:endParaRPr>
          </a:p>
          <a:p>
            <a:r>
              <a:rPr lang="zh-CN" altLang="en-US" sz="3600" b="1" dirty="0">
                <a:solidFill>
                  <a:srgbClr val="0000FF"/>
                </a:solidFill>
                <a:latin typeface="微软雅黑" panose="020B0503020204020204" pitchFamily="34" charset="-122"/>
                <a:ea typeface="微软雅黑" panose="020B0503020204020204" pitchFamily="34" charset="-122"/>
              </a:rPr>
              <a:t>                       扬德育与价值引领的旗帜</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5850"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392613"/>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843" name="TextBox 5"/>
          <p:cNvSpPr txBox="1">
            <a:spLocks noChangeArrowheads="1"/>
          </p:cNvSpPr>
          <p:nvPr/>
        </p:nvSpPr>
        <p:spPr bwMode="auto">
          <a:xfrm>
            <a:off x="2516188" y="1125538"/>
            <a:ext cx="4194175" cy="641350"/>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a:t>
            </a:r>
            <a:r>
              <a:rPr lang="en-US" altLang="zh-CN" sz="3600" b="1">
                <a:solidFill>
                  <a:srgbClr val="FFFF99"/>
                </a:solidFill>
                <a:latin typeface="微软雅黑" panose="020B0503020204020204" pitchFamily="34" charset="-122"/>
                <a:ea typeface="微软雅黑" panose="020B0503020204020204" pitchFamily="34" charset="-122"/>
              </a:rPr>
              <a:t>10, 70, 206”</a:t>
            </a:r>
            <a:endParaRPr lang="zh-CN" altLang="en-US" sz="3600" b="1">
              <a:solidFill>
                <a:srgbClr val="FFFF99"/>
              </a:solidFill>
              <a:latin typeface="微软雅黑" panose="020B0503020204020204" pitchFamily="34" charset="-122"/>
              <a:ea typeface="微软雅黑" panose="020B0503020204020204" pitchFamily="34" charset="-122"/>
            </a:endParaRPr>
          </a:p>
        </p:txBody>
      </p:sp>
      <p:sp>
        <p:nvSpPr>
          <p:cNvPr id="35844" name="矩形 6"/>
          <p:cNvSpPr>
            <a:spLocks noChangeArrowheads="1"/>
          </p:cNvSpPr>
          <p:nvPr/>
        </p:nvSpPr>
        <p:spPr bwMode="auto">
          <a:xfrm>
            <a:off x="0" y="5589588"/>
            <a:ext cx="8856663" cy="1743075"/>
          </a:xfrm>
          <a:prstGeom prst="rect">
            <a:avLst/>
          </a:prstGeom>
          <a:noFill/>
          <a:ln w="9525">
            <a:noFill/>
            <a:miter lim="800000"/>
          </a:ln>
        </p:spPr>
        <p:txBody>
          <a:bodyPr>
            <a:spAutoFit/>
          </a:bodyPr>
          <a:lstStyle/>
          <a:p>
            <a:pPr indent="457200">
              <a:lnSpc>
                <a:spcPct val="150000"/>
              </a:lnSpc>
            </a:pPr>
            <a:endParaRPr lang="zh-CN" altLang="en-US" b="1"/>
          </a:p>
          <a:p>
            <a:pPr indent="457200">
              <a:lnSpc>
                <a:spcPct val="150000"/>
              </a:lnSpc>
            </a:pPr>
            <a:endParaRPr lang="zh-CN" altLang="en-US" b="1"/>
          </a:p>
          <a:p>
            <a:pPr indent="457200">
              <a:lnSpc>
                <a:spcPct val="150000"/>
              </a:lnSpc>
            </a:pPr>
            <a:r>
              <a:rPr lang="zh-CN" altLang="en-US" b="1"/>
              <a:t>                                            上传学习资料</a:t>
            </a:r>
            <a:r>
              <a:rPr lang="en-US" altLang="zh-CN" b="1"/>
              <a:t>206</a:t>
            </a:r>
            <a:r>
              <a:rPr lang="zh-CN" altLang="en-US" b="1"/>
              <a:t>件次</a:t>
            </a:r>
          </a:p>
          <a:p>
            <a:pPr indent="457200">
              <a:lnSpc>
                <a:spcPct val="150000"/>
              </a:lnSpc>
            </a:pPr>
            <a:endParaRPr lang="zh-CN" altLang="zh-CN"/>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5848" name="Picture 13" descr="360截图20170618090006109"/>
          <p:cNvPicPr>
            <a:picLocks noChangeAspect="1" noChangeArrowheads="1"/>
          </p:cNvPicPr>
          <p:nvPr/>
        </p:nvPicPr>
        <p:blipFill>
          <a:blip r:embed="rId3" cstate="print"/>
          <a:srcRect/>
          <a:stretch>
            <a:fillRect/>
          </a:stretch>
        </p:blipFill>
        <p:spPr bwMode="auto">
          <a:xfrm>
            <a:off x="1116013" y="1844675"/>
            <a:ext cx="6840537" cy="4448175"/>
          </a:xfrm>
          <a:prstGeom prst="rect">
            <a:avLst/>
          </a:prstGeom>
          <a:noFill/>
          <a:ln w="9525">
            <a:noFill/>
            <a:miter lim="800000"/>
            <a:headEnd/>
            <a:tailEnd/>
          </a:ln>
        </p:spPr>
      </p:pic>
      <p:grpSp>
        <p:nvGrpSpPr>
          <p:cNvPr id="12" name="组合 49"/>
          <p:cNvGrpSpPr/>
          <p:nvPr/>
        </p:nvGrpSpPr>
        <p:grpSpPr bwMode="auto">
          <a:xfrm>
            <a:off x="285720" y="357166"/>
            <a:ext cx="7144401" cy="504825"/>
            <a:chOff x="2344716" y="2060848"/>
            <a:chExt cx="5184094" cy="541414"/>
          </a:xfrm>
        </p:grpSpPr>
        <p:grpSp>
          <p:nvGrpSpPr>
            <p:cNvPr id="13" name="组合 50"/>
            <p:cNvGrpSpPr/>
            <p:nvPr/>
          </p:nvGrpSpPr>
          <p:grpSpPr bwMode="auto">
            <a:xfrm>
              <a:off x="3208810" y="2060848"/>
              <a:ext cx="4320000" cy="541414"/>
              <a:chOff x="3208810" y="2060848"/>
              <a:chExt cx="4320000" cy="541414"/>
            </a:xfrm>
          </p:grpSpPr>
          <p:sp>
            <p:nvSpPr>
              <p:cNvPr id="19" name="平行四边形 18"/>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平行四边形 19"/>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14" name="组合 51"/>
            <p:cNvGrpSpPr/>
            <p:nvPr/>
          </p:nvGrpSpPr>
          <p:grpSpPr bwMode="auto">
            <a:xfrm>
              <a:off x="2344716" y="2060848"/>
              <a:ext cx="720000" cy="541414"/>
              <a:chOff x="2344716" y="2060848"/>
              <a:chExt cx="720000" cy="541414"/>
            </a:xfrm>
          </p:grpSpPr>
          <p:grpSp>
            <p:nvGrpSpPr>
              <p:cNvPr id="15" name="组合 52"/>
              <p:cNvGrpSpPr/>
              <p:nvPr/>
            </p:nvGrpSpPr>
            <p:grpSpPr bwMode="auto">
              <a:xfrm>
                <a:off x="2344716" y="2060848"/>
                <a:ext cx="720000" cy="541414"/>
                <a:chOff x="2344716" y="2060848"/>
                <a:chExt cx="720000" cy="541414"/>
              </a:xfrm>
            </p:grpSpPr>
            <p:sp>
              <p:nvSpPr>
                <p:cNvPr id="17" name="平行四边形 16"/>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平行四边形 17"/>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6" name="图片 15"/>
              <p:cNvPicPr>
                <a:picLocks noChangeAspect="1"/>
              </p:cNvPicPr>
              <p:nvPr/>
            </p:nvPicPr>
            <p:blipFill>
              <a:blip r:embed="rId4"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a:off x="5135563" y="2679700"/>
            <a:ext cx="2713037" cy="727075"/>
          </a:xfrm>
          <a:prstGeom prst="chevron">
            <a:avLst>
              <a:gd name="adj" fmla="val 53225"/>
            </a:avLst>
          </a:prstGeom>
          <a:gradFill rotWithShape="1">
            <a:gsLst>
              <a:gs pos="0">
                <a:schemeClr val="accent1">
                  <a:gamma/>
                  <a:shade val="69804"/>
                  <a:invGamma/>
                </a:schemeClr>
              </a:gs>
              <a:gs pos="100000">
                <a:schemeClr val="accent1"/>
              </a:gs>
            </a:gsLst>
            <a:lin ang="0" scaled="1"/>
          </a:gradFill>
          <a:ln w="19050">
            <a:miter lim="800000"/>
          </a:ln>
          <a:effectLst/>
          <a:scene3d>
            <a:camera prst="legacyPerspectiveBottomLeft"/>
            <a:lightRig rig="legacyFlat4" dir="b"/>
          </a:scene3d>
          <a:sp3d extrusionH="430200" prstMaterial="legacyMetal">
            <a:bevelT w="13500" h="13500" prst="angle"/>
            <a:bevelB w="13500" h="13500" prst="angle"/>
            <a:extrusionClr>
              <a:schemeClr val="accent1"/>
            </a:extrusionClr>
          </a:sp3d>
        </p:spPr>
        <p:txBody>
          <a:bodyPr wrap="none" anchor="ctr">
            <a:flatTx/>
          </a:bodyPr>
          <a:lstStyle/>
          <a:p>
            <a:pPr>
              <a:defRPr/>
            </a:pPr>
            <a:endParaRPr lang="zh-CN" altLang="en-US">
              <a:ea typeface="宋体" panose="02010600030101010101" pitchFamily="2" charset="-122"/>
            </a:endParaRPr>
          </a:p>
        </p:txBody>
      </p:sp>
      <p:sp>
        <p:nvSpPr>
          <p:cNvPr id="4" name="AutoShape 3"/>
          <p:cNvSpPr>
            <a:spLocks noChangeArrowheads="1"/>
          </p:cNvSpPr>
          <p:nvPr/>
        </p:nvSpPr>
        <p:spPr bwMode="ltGray">
          <a:xfrm>
            <a:off x="2159000" y="2592388"/>
            <a:ext cx="3378200" cy="914400"/>
          </a:xfrm>
          <a:prstGeom prst="homePlate">
            <a:avLst>
              <a:gd name="adj" fmla="val 51551"/>
            </a:avLst>
          </a:prstGeom>
          <a:gradFill rotWithShape="1">
            <a:gsLst>
              <a:gs pos="0">
                <a:schemeClr val="accent1"/>
              </a:gs>
              <a:gs pos="100000">
                <a:schemeClr val="accent1">
                  <a:gamma/>
                  <a:tint val="70196"/>
                  <a:invGamma/>
                </a:schemeClr>
              </a:gs>
            </a:gsLst>
            <a:lin ang="0" scaled="1"/>
          </a:gradFill>
          <a:ln w="19050">
            <a:miter lim="800000"/>
          </a:ln>
          <a:effectLst/>
          <a:scene3d>
            <a:camera prst="legacyObliqueBottomLeft"/>
            <a:lightRig rig="legacyFlat3" dir="b"/>
          </a:scene3d>
          <a:sp3d extrusionH="430200" prstMaterial="legacyMetal">
            <a:bevelT w="13500" h="13500" prst="angle"/>
            <a:bevelB w="13500" h="13500" prst="angle"/>
            <a:extrusionClr>
              <a:schemeClr val="accent1"/>
            </a:extrusionClr>
          </a:sp3d>
        </p:spPr>
        <p:txBody>
          <a:bodyPr wrap="none" anchor="ctr">
            <a:flatTx/>
          </a:bodyPr>
          <a:lstStyle/>
          <a:p>
            <a:pPr>
              <a:defRPr/>
            </a:pPr>
            <a:endParaRPr lang="zh-CN" altLang="en-US">
              <a:ea typeface="宋体" panose="02010600030101010101" pitchFamily="2" charset="-122"/>
            </a:endParaRPr>
          </a:p>
        </p:txBody>
      </p:sp>
      <p:grpSp>
        <p:nvGrpSpPr>
          <p:cNvPr id="36868" name="Group 4"/>
          <p:cNvGrpSpPr/>
          <p:nvPr/>
        </p:nvGrpSpPr>
        <p:grpSpPr bwMode="auto">
          <a:xfrm>
            <a:off x="1508125" y="2562225"/>
            <a:ext cx="1130300" cy="1123950"/>
            <a:chOff x="2161" y="696"/>
            <a:chExt cx="1360" cy="1356"/>
          </a:xfrm>
        </p:grpSpPr>
        <p:grpSp>
          <p:nvGrpSpPr>
            <p:cNvPr id="36902" name="Group 5"/>
            <p:cNvGrpSpPr/>
            <p:nvPr/>
          </p:nvGrpSpPr>
          <p:grpSpPr bwMode="auto">
            <a:xfrm>
              <a:off x="2161" y="696"/>
              <a:ext cx="1360" cy="1356"/>
              <a:chOff x="2508" y="1231"/>
              <a:chExt cx="1248" cy="1240"/>
            </a:xfrm>
          </p:grpSpPr>
          <p:sp>
            <p:nvSpPr>
              <p:cNvPr id="36904" name="Oval 6"/>
              <p:cNvSpPr>
                <a:spLocks noChangeArrowheads="1"/>
              </p:cNvSpPr>
              <p:nvPr/>
            </p:nvSpPr>
            <p:spPr bwMode="gray">
              <a:xfrm>
                <a:off x="2508" y="1231"/>
                <a:ext cx="1248" cy="1240"/>
              </a:xfrm>
              <a:prstGeom prst="ellipse">
                <a:avLst/>
              </a:prstGeom>
              <a:solidFill>
                <a:srgbClr val="808080"/>
              </a:solidFill>
              <a:ln w="9525" algn="ctr">
                <a:noFill/>
                <a:round/>
              </a:ln>
            </p:spPr>
            <p:txBody>
              <a:bodyPr wrap="none" anchor="ctr"/>
              <a:lstStyle/>
              <a:p>
                <a:endParaRPr lang="zh-CN" altLang="en-US"/>
              </a:p>
            </p:txBody>
          </p:sp>
          <p:sp>
            <p:nvSpPr>
              <p:cNvPr id="36905" name="Oval 7"/>
              <p:cNvSpPr>
                <a:spLocks noChangeArrowheads="1"/>
              </p:cNvSpPr>
              <p:nvPr/>
            </p:nvSpPr>
            <p:spPr bwMode="gray">
              <a:xfrm>
                <a:off x="2541" y="1256"/>
                <a:ext cx="1190" cy="1190"/>
              </a:xfrm>
              <a:prstGeom prst="ellipse">
                <a:avLst/>
              </a:prstGeom>
              <a:gradFill rotWithShape="1">
                <a:gsLst>
                  <a:gs pos="0">
                    <a:srgbClr val="FFFFFF"/>
                  </a:gs>
                  <a:gs pos="100000">
                    <a:srgbClr val="434343"/>
                  </a:gs>
                </a:gsLst>
                <a:lin ang="5400000" scaled="1"/>
              </a:gradFill>
              <a:ln w="9525" algn="ctr">
                <a:noFill/>
                <a:round/>
              </a:ln>
            </p:spPr>
            <p:txBody>
              <a:bodyPr wrap="none" anchor="ctr"/>
              <a:lstStyle/>
              <a:p>
                <a:endParaRPr lang="zh-CN" altLang="en-US"/>
              </a:p>
            </p:txBody>
          </p:sp>
          <p:sp>
            <p:nvSpPr>
              <p:cNvPr id="36906" name="Oval 8"/>
              <p:cNvSpPr>
                <a:spLocks noChangeArrowheads="1"/>
              </p:cNvSpPr>
              <p:nvPr/>
            </p:nvSpPr>
            <p:spPr bwMode="gray">
              <a:xfrm>
                <a:off x="2590" y="1305"/>
                <a:ext cx="1092" cy="1092"/>
              </a:xfrm>
              <a:prstGeom prst="ellipse">
                <a:avLst/>
              </a:prstGeom>
              <a:solidFill>
                <a:srgbClr val="808080">
                  <a:alpha val="25098"/>
                </a:srgbClr>
              </a:solidFill>
              <a:ln w="9525" algn="ctr">
                <a:noFill/>
                <a:round/>
              </a:ln>
            </p:spPr>
            <p:txBody>
              <a:bodyPr wrap="none" anchor="ctr"/>
              <a:lstStyle/>
              <a:p>
                <a:endParaRPr lang="zh-CN" altLang="en-US"/>
              </a:p>
            </p:txBody>
          </p:sp>
          <p:sp>
            <p:nvSpPr>
              <p:cNvPr id="36907" name="Oval 9"/>
              <p:cNvSpPr>
                <a:spLocks noChangeArrowheads="1"/>
              </p:cNvSpPr>
              <p:nvPr/>
            </p:nvSpPr>
            <p:spPr bwMode="gray">
              <a:xfrm>
                <a:off x="2623" y="1330"/>
                <a:ext cx="1026" cy="1026"/>
              </a:xfrm>
              <a:prstGeom prst="ellipse">
                <a:avLst/>
              </a:prstGeom>
              <a:solidFill>
                <a:srgbClr val="808080">
                  <a:alpha val="30196"/>
                </a:srgbClr>
              </a:solidFill>
              <a:ln w="9525" algn="ctr">
                <a:noFill/>
                <a:round/>
              </a:ln>
            </p:spPr>
            <p:txBody>
              <a:bodyPr wrap="none" anchor="ctr"/>
              <a:lstStyle/>
              <a:p>
                <a:endParaRPr lang="zh-CN" altLang="en-US"/>
              </a:p>
            </p:txBody>
          </p:sp>
          <p:sp>
            <p:nvSpPr>
              <p:cNvPr id="36908" name="Oval 10"/>
              <p:cNvSpPr>
                <a:spLocks noChangeArrowheads="1"/>
              </p:cNvSpPr>
              <p:nvPr/>
            </p:nvSpPr>
            <p:spPr bwMode="gray">
              <a:xfrm>
                <a:off x="2637" y="1346"/>
                <a:ext cx="993" cy="994"/>
              </a:xfrm>
              <a:prstGeom prst="ellipse">
                <a:avLst/>
              </a:prstGeom>
              <a:gradFill rotWithShape="1">
                <a:gsLst>
                  <a:gs pos="0">
                    <a:srgbClr val="5C5C5C"/>
                  </a:gs>
                  <a:gs pos="100000">
                    <a:srgbClr val="FFFFFF"/>
                  </a:gs>
                </a:gsLst>
                <a:lin ang="5400000" scaled="1"/>
              </a:gradFill>
              <a:ln w="9525" algn="ctr">
                <a:noFill/>
                <a:round/>
              </a:ln>
            </p:spPr>
            <p:txBody>
              <a:bodyPr wrap="none" anchor="ctr"/>
              <a:lstStyle/>
              <a:p>
                <a:endParaRPr lang="zh-CN" altLang="en-US"/>
              </a:p>
            </p:txBody>
          </p:sp>
        </p:grpSp>
        <p:sp>
          <p:nvSpPr>
            <p:cNvPr id="7" name="Oval 11"/>
            <p:cNvSpPr>
              <a:spLocks noChangeArrowheads="1"/>
            </p:cNvSpPr>
            <p:nvPr/>
          </p:nvSpPr>
          <p:spPr bwMode="gray">
            <a:xfrm>
              <a:off x="2321" y="845"/>
              <a:ext cx="1054" cy="1053"/>
            </a:xfrm>
            <a:prstGeom prst="ellipse">
              <a:avLst/>
            </a:prstGeom>
            <a:gradFill rotWithShape="1">
              <a:gsLst>
                <a:gs pos="0">
                  <a:schemeClr val="accent1">
                    <a:gamma/>
                    <a:shade val="46275"/>
                    <a:invGamma/>
                  </a:schemeClr>
                </a:gs>
                <a:gs pos="100000">
                  <a:schemeClr val="accent1"/>
                </a:gs>
              </a:gsLst>
              <a:lin ang="5400000" scaled="1"/>
            </a:gradFill>
            <a:ln w="57150">
              <a:noFill/>
              <a:round/>
            </a:ln>
            <a:effectLst/>
          </p:spPr>
          <p:txBody>
            <a:bodyPr wrap="none" anchor="ctr"/>
            <a:lstStyle/>
            <a:p>
              <a:pPr>
                <a:defRPr/>
              </a:pPr>
              <a:endParaRPr lang="zh-CN" altLang="en-US">
                <a:ea typeface="宋体" panose="02010600030101010101" pitchFamily="2" charset="-122"/>
              </a:endParaRPr>
            </a:p>
          </p:txBody>
        </p:sp>
      </p:grpSp>
      <p:sp>
        <p:nvSpPr>
          <p:cNvPr id="36869" name="Rectangle 12"/>
          <p:cNvSpPr>
            <a:spLocks noChangeArrowheads="1"/>
          </p:cNvSpPr>
          <p:nvPr/>
        </p:nvSpPr>
        <p:spPr bwMode="white">
          <a:xfrm>
            <a:off x="1554163" y="2933700"/>
            <a:ext cx="1023937" cy="336550"/>
          </a:xfrm>
          <a:prstGeom prst="rect">
            <a:avLst/>
          </a:prstGeom>
          <a:noFill/>
          <a:ln w="9525" algn="ctr">
            <a:noFill/>
            <a:miter lim="800000"/>
          </a:ln>
        </p:spPr>
        <p:txBody>
          <a:bodyPr wrap="none">
            <a:spAutoFit/>
          </a:bodyPr>
          <a:lstStyle/>
          <a:p>
            <a:pPr algn="ctr"/>
            <a:r>
              <a:rPr lang="en-US" altLang="zh-CN" sz="1600" b="1">
                <a:solidFill>
                  <a:srgbClr val="F8F8F8"/>
                </a:solidFill>
              </a:rPr>
              <a:t>15</a:t>
            </a:r>
            <a:r>
              <a:rPr lang="zh-CN" altLang="en-US" sz="1600" b="1">
                <a:solidFill>
                  <a:srgbClr val="F8F8F8"/>
                </a:solidFill>
              </a:rPr>
              <a:t>名党员</a:t>
            </a:r>
          </a:p>
        </p:txBody>
      </p:sp>
      <p:sp>
        <p:nvSpPr>
          <p:cNvPr id="73742" name="Rectangle 13"/>
          <p:cNvSpPr>
            <a:spLocks noChangeArrowheads="1"/>
          </p:cNvSpPr>
          <p:nvPr/>
        </p:nvSpPr>
        <p:spPr bwMode="auto">
          <a:xfrm>
            <a:off x="2730500" y="2760663"/>
            <a:ext cx="2616200" cy="457200"/>
          </a:xfrm>
          <a:prstGeom prst="rect">
            <a:avLst/>
          </a:prstGeom>
          <a:noFill/>
          <a:ln w="9525" algn="ctr">
            <a:noFill/>
            <a:miter lim="800000"/>
          </a:ln>
          <a:effectLst>
            <a:outerShdw dist="17961" dir="2700000" algn="ctr" rotWithShape="0">
              <a:schemeClr val="tx1"/>
            </a:outerShdw>
          </a:effectLst>
        </p:spPr>
        <p:txBody>
          <a:bodyPr>
            <a:spAutoFit/>
          </a:bodyPr>
          <a:lstStyle/>
          <a:p>
            <a:pPr marL="342900" indent="-342900" eaLnBrk="0" hangingPunct="0">
              <a:defRPr/>
            </a:pPr>
            <a:r>
              <a:rPr lang="zh-CN" altLang="en-US" sz="2400" b="1">
                <a:solidFill>
                  <a:schemeClr val="bg1"/>
                </a:solidFill>
              </a:rPr>
              <a:t>重点发言</a:t>
            </a:r>
          </a:p>
        </p:txBody>
      </p:sp>
      <p:sp>
        <p:nvSpPr>
          <p:cNvPr id="73743" name="Text Box 14"/>
          <p:cNvSpPr txBox="1">
            <a:spLocks noChangeArrowheads="1"/>
          </p:cNvSpPr>
          <p:nvPr/>
        </p:nvSpPr>
        <p:spPr bwMode="gray">
          <a:xfrm>
            <a:off x="5399088" y="2751138"/>
            <a:ext cx="2247900" cy="579437"/>
          </a:xfrm>
          <a:prstGeom prst="rect">
            <a:avLst/>
          </a:prstGeom>
          <a:noFill/>
          <a:ln w="9525" algn="ctr">
            <a:noFill/>
            <a:miter lim="800000"/>
          </a:ln>
          <a:effectLst>
            <a:outerShdw dist="35921" dir="2700000" algn="ctr" rotWithShape="0">
              <a:srgbClr val="000000">
                <a:alpha val="50000"/>
              </a:srgbClr>
            </a:outerShdw>
          </a:effectLst>
        </p:spPr>
        <p:txBody>
          <a:bodyPr>
            <a:spAutoFit/>
          </a:bodyPr>
          <a:lstStyle/>
          <a:p>
            <a:pPr algn="ctr">
              <a:spcBef>
                <a:spcPct val="50000"/>
              </a:spcBef>
              <a:defRPr/>
            </a:pPr>
            <a:r>
              <a:rPr lang="en-US" altLang="zh-CN" sz="3200" b="1">
                <a:solidFill>
                  <a:srgbClr val="FFFFFF"/>
                </a:solidFill>
              </a:rPr>
              <a:t>30</a:t>
            </a:r>
          </a:p>
        </p:txBody>
      </p:sp>
      <p:sp>
        <p:nvSpPr>
          <p:cNvPr id="16" name="AutoShape 15"/>
          <p:cNvSpPr>
            <a:spLocks noChangeArrowheads="1"/>
          </p:cNvSpPr>
          <p:nvPr/>
        </p:nvSpPr>
        <p:spPr bwMode="gray">
          <a:xfrm>
            <a:off x="5135563" y="3995738"/>
            <a:ext cx="2713037" cy="728662"/>
          </a:xfrm>
          <a:prstGeom prst="chevron">
            <a:avLst>
              <a:gd name="adj" fmla="val 53109"/>
            </a:avLst>
          </a:prstGeom>
          <a:gradFill rotWithShape="1">
            <a:gsLst>
              <a:gs pos="0">
                <a:schemeClr val="folHlink">
                  <a:gamma/>
                  <a:shade val="69804"/>
                  <a:invGamma/>
                </a:schemeClr>
              </a:gs>
              <a:gs pos="100000">
                <a:schemeClr val="folHlink"/>
              </a:gs>
            </a:gsLst>
            <a:lin ang="0" scaled="1"/>
          </a:gradFill>
          <a:ln w="19050">
            <a:miter lim="800000"/>
          </a:ln>
          <a:effectLst/>
          <a:scene3d>
            <a:camera prst="legacyPerspectiveBottomLeft"/>
            <a:lightRig rig="legacyFlat4" dir="b"/>
          </a:scene3d>
          <a:sp3d extrusionH="430200" prstMaterial="legacyMetal">
            <a:bevelT w="13500" h="13500" prst="angle"/>
            <a:bevelB w="13500" h="13500" prst="angle"/>
            <a:extrusionClr>
              <a:schemeClr val="folHlink"/>
            </a:extrusionClr>
          </a:sp3d>
        </p:spPr>
        <p:txBody>
          <a:bodyPr wrap="none" anchor="ctr">
            <a:flatTx/>
          </a:bodyPr>
          <a:lstStyle/>
          <a:p>
            <a:pPr>
              <a:defRPr/>
            </a:pPr>
            <a:endParaRPr lang="zh-CN" altLang="en-US">
              <a:ea typeface="宋体" panose="02010600030101010101" pitchFamily="2" charset="-122"/>
            </a:endParaRPr>
          </a:p>
        </p:txBody>
      </p:sp>
      <p:sp>
        <p:nvSpPr>
          <p:cNvPr id="17" name="AutoShape 16"/>
          <p:cNvSpPr>
            <a:spLocks noChangeArrowheads="1"/>
          </p:cNvSpPr>
          <p:nvPr/>
        </p:nvSpPr>
        <p:spPr bwMode="gray">
          <a:xfrm>
            <a:off x="2159000" y="3910013"/>
            <a:ext cx="3378200" cy="914400"/>
          </a:xfrm>
          <a:prstGeom prst="homePlate">
            <a:avLst>
              <a:gd name="adj" fmla="val 51551"/>
            </a:avLst>
          </a:prstGeom>
          <a:gradFill rotWithShape="1">
            <a:gsLst>
              <a:gs pos="0">
                <a:schemeClr val="folHlink"/>
              </a:gs>
              <a:gs pos="100000">
                <a:schemeClr val="folHlink">
                  <a:gamma/>
                  <a:tint val="70196"/>
                  <a:invGamma/>
                </a:schemeClr>
              </a:gs>
            </a:gsLst>
            <a:lin ang="0" scaled="1"/>
          </a:gradFill>
          <a:ln w="19050">
            <a:miter lim="800000"/>
          </a:ln>
          <a:effectLst/>
          <a:scene3d>
            <a:camera prst="legacyObliqueBottomLeft"/>
            <a:lightRig rig="legacyFlat3" dir="b"/>
          </a:scene3d>
          <a:sp3d extrusionH="430200" prstMaterial="legacyMetal">
            <a:bevelT w="13500" h="13500" prst="angle"/>
            <a:bevelB w="13500" h="13500" prst="angle"/>
            <a:extrusionClr>
              <a:schemeClr val="folHlink"/>
            </a:extrusionClr>
          </a:sp3d>
        </p:spPr>
        <p:txBody>
          <a:bodyPr wrap="none" anchor="ctr">
            <a:flatTx/>
          </a:bodyPr>
          <a:lstStyle/>
          <a:p>
            <a:pPr>
              <a:defRPr/>
            </a:pPr>
            <a:endParaRPr lang="zh-CN" altLang="en-US">
              <a:ea typeface="宋体" panose="02010600030101010101" pitchFamily="2" charset="-122"/>
            </a:endParaRPr>
          </a:p>
        </p:txBody>
      </p:sp>
      <p:grpSp>
        <p:nvGrpSpPr>
          <p:cNvPr id="36874" name="Group 17"/>
          <p:cNvGrpSpPr/>
          <p:nvPr/>
        </p:nvGrpSpPr>
        <p:grpSpPr bwMode="auto">
          <a:xfrm>
            <a:off x="1508125" y="3879850"/>
            <a:ext cx="1130300" cy="1123950"/>
            <a:chOff x="2161" y="696"/>
            <a:chExt cx="1360" cy="1356"/>
          </a:xfrm>
        </p:grpSpPr>
        <p:grpSp>
          <p:nvGrpSpPr>
            <p:cNvPr id="36895" name="Group 18"/>
            <p:cNvGrpSpPr/>
            <p:nvPr/>
          </p:nvGrpSpPr>
          <p:grpSpPr bwMode="auto">
            <a:xfrm>
              <a:off x="2161" y="696"/>
              <a:ext cx="1360" cy="1356"/>
              <a:chOff x="2508" y="1231"/>
              <a:chExt cx="1248" cy="1240"/>
            </a:xfrm>
          </p:grpSpPr>
          <p:sp>
            <p:nvSpPr>
              <p:cNvPr id="36897" name="Oval 19"/>
              <p:cNvSpPr>
                <a:spLocks noChangeArrowheads="1"/>
              </p:cNvSpPr>
              <p:nvPr/>
            </p:nvSpPr>
            <p:spPr bwMode="gray">
              <a:xfrm>
                <a:off x="2508" y="1231"/>
                <a:ext cx="1248" cy="1240"/>
              </a:xfrm>
              <a:prstGeom prst="ellipse">
                <a:avLst/>
              </a:prstGeom>
              <a:solidFill>
                <a:srgbClr val="808080"/>
              </a:solidFill>
              <a:ln w="9525" algn="ctr">
                <a:noFill/>
                <a:round/>
              </a:ln>
            </p:spPr>
            <p:txBody>
              <a:bodyPr wrap="none" anchor="ctr"/>
              <a:lstStyle/>
              <a:p>
                <a:endParaRPr lang="zh-CN" altLang="en-US"/>
              </a:p>
            </p:txBody>
          </p:sp>
          <p:sp>
            <p:nvSpPr>
              <p:cNvPr id="36898" name="Oval 20"/>
              <p:cNvSpPr>
                <a:spLocks noChangeArrowheads="1"/>
              </p:cNvSpPr>
              <p:nvPr/>
            </p:nvSpPr>
            <p:spPr bwMode="gray">
              <a:xfrm>
                <a:off x="2541" y="1256"/>
                <a:ext cx="1190" cy="1190"/>
              </a:xfrm>
              <a:prstGeom prst="ellipse">
                <a:avLst/>
              </a:prstGeom>
              <a:gradFill rotWithShape="1">
                <a:gsLst>
                  <a:gs pos="0">
                    <a:srgbClr val="FFFFFF"/>
                  </a:gs>
                  <a:gs pos="100000">
                    <a:srgbClr val="434343"/>
                  </a:gs>
                </a:gsLst>
                <a:lin ang="5400000" scaled="1"/>
              </a:gradFill>
              <a:ln w="9525" algn="ctr">
                <a:noFill/>
                <a:round/>
              </a:ln>
            </p:spPr>
            <p:txBody>
              <a:bodyPr wrap="none" anchor="ctr"/>
              <a:lstStyle/>
              <a:p>
                <a:endParaRPr lang="zh-CN" altLang="en-US"/>
              </a:p>
            </p:txBody>
          </p:sp>
          <p:sp>
            <p:nvSpPr>
              <p:cNvPr id="36899" name="Oval 21"/>
              <p:cNvSpPr>
                <a:spLocks noChangeArrowheads="1"/>
              </p:cNvSpPr>
              <p:nvPr/>
            </p:nvSpPr>
            <p:spPr bwMode="gray">
              <a:xfrm>
                <a:off x="2590" y="1305"/>
                <a:ext cx="1092" cy="1092"/>
              </a:xfrm>
              <a:prstGeom prst="ellipse">
                <a:avLst/>
              </a:prstGeom>
              <a:solidFill>
                <a:srgbClr val="808080">
                  <a:alpha val="25098"/>
                </a:srgbClr>
              </a:solidFill>
              <a:ln w="9525" algn="ctr">
                <a:noFill/>
                <a:round/>
              </a:ln>
            </p:spPr>
            <p:txBody>
              <a:bodyPr wrap="none" anchor="ctr"/>
              <a:lstStyle/>
              <a:p>
                <a:endParaRPr lang="zh-CN" altLang="en-US"/>
              </a:p>
            </p:txBody>
          </p:sp>
          <p:sp>
            <p:nvSpPr>
              <p:cNvPr id="36900" name="Oval 22"/>
              <p:cNvSpPr>
                <a:spLocks noChangeArrowheads="1"/>
              </p:cNvSpPr>
              <p:nvPr/>
            </p:nvSpPr>
            <p:spPr bwMode="gray">
              <a:xfrm>
                <a:off x="2623" y="1330"/>
                <a:ext cx="1026" cy="1026"/>
              </a:xfrm>
              <a:prstGeom prst="ellipse">
                <a:avLst/>
              </a:prstGeom>
              <a:solidFill>
                <a:srgbClr val="808080">
                  <a:alpha val="30196"/>
                </a:srgbClr>
              </a:solidFill>
              <a:ln w="9525" algn="ctr">
                <a:noFill/>
                <a:round/>
              </a:ln>
            </p:spPr>
            <p:txBody>
              <a:bodyPr wrap="none" anchor="ctr"/>
              <a:lstStyle/>
              <a:p>
                <a:endParaRPr lang="zh-CN" altLang="en-US"/>
              </a:p>
            </p:txBody>
          </p:sp>
          <p:sp>
            <p:nvSpPr>
              <p:cNvPr id="36901" name="Oval 23"/>
              <p:cNvSpPr>
                <a:spLocks noChangeArrowheads="1"/>
              </p:cNvSpPr>
              <p:nvPr/>
            </p:nvSpPr>
            <p:spPr bwMode="gray">
              <a:xfrm>
                <a:off x="2637" y="1346"/>
                <a:ext cx="993" cy="994"/>
              </a:xfrm>
              <a:prstGeom prst="ellipse">
                <a:avLst/>
              </a:prstGeom>
              <a:gradFill rotWithShape="1">
                <a:gsLst>
                  <a:gs pos="0">
                    <a:srgbClr val="5C5C5C"/>
                  </a:gs>
                  <a:gs pos="100000">
                    <a:srgbClr val="FFFFFF"/>
                  </a:gs>
                </a:gsLst>
                <a:lin ang="5400000" scaled="1"/>
              </a:gradFill>
              <a:ln w="9525" algn="ctr">
                <a:noFill/>
                <a:round/>
              </a:ln>
            </p:spPr>
            <p:txBody>
              <a:bodyPr wrap="none" anchor="ctr"/>
              <a:lstStyle/>
              <a:p>
                <a:endParaRPr lang="zh-CN" altLang="en-US"/>
              </a:p>
            </p:txBody>
          </p:sp>
        </p:grpSp>
        <p:sp>
          <p:nvSpPr>
            <p:cNvPr id="20" name="Oval 24"/>
            <p:cNvSpPr>
              <a:spLocks noChangeArrowheads="1"/>
            </p:cNvSpPr>
            <p:nvPr/>
          </p:nvSpPr>
          <p:spPr bwMode="gray">
            <a:xfrm>
              <a:off x="2321" y="845"/>
              <a:ext cx="1054" cy="1053"/>
            </a:xfrm>
            <a:prstGeom prst="ellipse">
              <a:avLst/>
            </a:prstGeom>
            <a:gradFill rotWithShape="1">
              <a:gsLst>
                <a:gs pos="0">
                  <a:schemeClr val="folHlink">
                    <a:gamma/>
                    <a:shade val="46275"/>
                    <a:invGamma/>
                  </a:schemeClr>
                </a:gs>
                <a:gs pos="100000">
                  <a:schemeClr val="folHlink"/>
                </a:gs>
              </a:gsLst>
              <a:lin ang="5400000" scaled="1"/>
            </a:gradFill>
            <a:ln w="57150">
              <a:noFill/>
              <a:round/>
            </a:ln>
            <a:effectLst/>
          </p:spPr>
          <p:txBody>
            <a:bodyPr wrap="none" anchor="ctr"/>
            <a:lstStyle/>
            <a:p>
              <a:pPr>
                <a:defRPr/>
              </a:pPr>
              <a:endParaRPr lang="zh-CN" altLang="en-US">
                <a:ea typeface="宋体" panose="02010600030101010101" pitchFamily="2" charset="-122"/>
              </a:endParaRPr>
            </a:p>
          </p:txBody>
        </p:sp>
      </p:grpSp>
      <p:sp>
        <p:nvSpPr>
          <p:cNvPr id="36875" name="Rectangle 25"/>
          <p:cNvSpPr>
            <a:spLocks noChangeArrowheads="1"/>
          </p:cNvSpPr>
          <p:nvPr/>
        </p:nvSpPr>
        <p:spPr bwMode="white">
          <a:xfrm>
            <a:off x="1555750" y="4249738"/>
            <a:ext cx="1023938" cy="336550"/>
          </a:xfrm>
          <a:prstGeom prst="rect">
            <a:avLst/>
          </a:prstGeom>
          <a:noFill/>
          <a:ln w="9525" algn="ctr">
            <a:noFill/>
            <a:miter lim="800000"/>
          </a:ln>
        </p:spPr>
        <p:txBody>
          <a:bodyPr wrap="none">
            <a:spAutoFit/>
          </a:bodyPr>
          <a:lstStyle/>
          <a:p>
            <a:pPr algn="ctr"/>
            <a:r>
              <a:rPr lang="en-US" altLang="zh-CN" sz="1600" b="1">
                <a:solidFill>
                  <a:srgbClr val="F8F8F8"/>
                </a:solidFill>
              </a:rPr>
              <a:t>15</a:t>
            </a:r>
            <a:r>
              <a:rPr lang="zh-CN" altLang="en-US" sz="1600" b="1">
                <a:solidFill>
                  <a:srgbClr val="F8F8F8"/>
                </a:solidFill>
              </a:rPr>
              <a:t>名党员</a:t>
            </a:r>
          </a:p>
        </p:txBody>
      </p:sp>
      <p:sp>
        <p:nvSpPr>
          <p:cNvPr id="73755" name="Rectangle 26"/>
          <p:cNvSpPr>
            <a:spLocks noChangeArrowheads="1"/>
          </p:cNvSpPr>
          <p:nvPr/>
        </p:nvSpPr>
        <p:spPr bwMode="auto">
          <a:xfrm>
            <a:off x="2730500" y="4078288"/>
            <a:ext cx="2616200" cy="457200"/>
          </a:xfrm>
          <a:prstGeom prst="rect">
            <a:avLst/>
          </a:prstGeom>
          <a:noFill/>
          <a:ln w="9525" algn="ctr">
            <a:noFill/>
            <a:miter lim="800000"/>
          </a:ln>
          <a:effectLst>
            <a:outerShdw dist="17961" dir="2700000" algn="ctr" rotWithShape="0">
              <a:schemeClr val="tx1"/>
            </a:outerShdw>
          </a:effectLst>
        </p:spPr>
        <p:txBody>
          <a:bodyPr>
            <a:spAutoFit/>
          </a:bodyPr>
          <a:lstStyle/>
          <a:p>
            <a:pPr marL="342900" indent="-342900" eaLnBrk="0" hangingPunct="0">
              <a:defRPr/>
            </a:pPr>
            <a:r>
              <a:rPr lang="en-US" altLang="zh-CN" sz="2400">
                <a:solidFill>
                  <a:srgbClr val="FFFFFF"/>
                </a:solidFill>
              </a:rPr>
              <a:t>PPT</a:t>
            </a:r>
          </a:p>
        </p:txBody>
      </p:sp>
      <p:sp>
        <p:nvSpPr>
          <p:cNvPr id="73756" name="Text Box 27"/>
          <p:cNvSpPr txBox="1">
            <a:spLocks noChangeArrowheads="1"/>
          </p:cNvSpPr>
          <p:nvPr/>
        </p:nvSpPr>
        <p:spPr bwMode="gray">
          <a:xfrm>
            <a:off x="5399088" y="4068763"/>
            <a:ext cx="2247900" cy="579437"/>
          </a:xfrm>
          <a:prstGeom prst="rect">
            <a:avLst/>
          </a:prstGeom>
          <a:noFill/>
          <a:ln w="9525" algn="ctr">
            <a:noFill/>
            <a:miter lim="800000"/>
          </a:ln>
          <a:effectLst>
            <a:outerShdw dist="35921" dir="2700000" algn="ctr" rotWithShape="0">
              <a:srgbClr val="000000">
                <a:alpha val="50000"/>
              </a:srgbClr>
            </a:outerShdw>
          </a:effectLst>
        </p:spPr>
        <p:txBody>
          <a:bodyPr>
            <a:spAutoFit/>
          </a:bodyPr>
          <a:lstStyle/>
          <a:p>
            <a:pPr algn="ctr">
              <a:spcBef>
                <a:spcPct val="50000"/>
              </a:spcBef>
              <a:defRPr/>
            </a:pPr>
            <a:r>
              <a:rPr lang="en-US" altLang="zh-CN" sz="3200" b="1">
                <a:solidFill>
                  <a:srgbClr val="FFFFFF"/>
                </a:solidFill>
              </a:rPr>
              <a:t>30</a:t>
            </a:r>
          </a:p>
        </p:txBody>
      </p:sp>
      <p:sp>
        <p:nvSpPr>
          <p:cNvPr id="29" name="AutoShape 28"/>
          <p:cNvSpPr>
            <a:spLocks noChangeArrowheads="1"/>
          </p:cNvSpPr>
          <p:nvPr/>
        </p:nvSpPr>
        <p:spPr bwMode="gray">
          <a:xfrm>
            <a:off x="5135563" y="5349875"/>
            <a:ext cx="2713037" cy="728663"/>
          </a:xfrm>
          <a:prstGeom prst="chevron">
            <a:avLst>
              <a:gd name="adj" fmla="val 53109"/>
            </a:avLst>
          </a:prstGeom>
          <a:gradFill rotWithShape="1">
            <a:gsLst>
              <a:gs pos="0">
                <a:schemeClr val="hlink">
                  <a:gamma/>
                  <a:shade val="69804"/>
                  <a:invGamma/>
                </a:schemeClr>
              </a:gs>
              <a:gs pos="100000">
                <a:schemeClr val="hlink"/>
              </a:gs>
            </a:gsLst>
            <a:lin ang="0" scaled="1"/>
          </a:gradFill>
          <a:ln w="19050">
            <a:miter lim="800000"/>
          </a:ln>
          <a:effectLst/>
          <a:scene3d>
            <a:camera prst="legacyPerspectiveBottomLeft"/>
            <a:lightRig rig="legacyFlat4" dir="b"/>
          </a:scene3d>
          <a:sp3d extrusionH="430200" prstMaterial="legacyMetal">
            <a:bevelT w="13500" h="13500" prst="angle"/>
            <a:bevelB w="13500" h="13500" prst="angle"/>
            <a:extrusionClr>
              <a:schemeClr val="hlink"/>
            </a:extrusionClr>
          </a:sp3d>
        </p:spPr>
        <p:txBody>
          <a:bodyPr wrap="none" anchor="ctr">
            <a:flatTx/>
          </a:bodyPr>
          <a:lstStyle/>
          <a:p>
            <a:pPr>
              <a:defRPr/>
            </a:pPr>
            <a:endParaRPr lang="zh-CN" altLang="en-US">
              <a:ea typeface="宋体" panose="02010600030101010101" pitchFamily="2" charset="-122"/>
            </a:endParaRPr>
          </a:p>
        </p:txBody>
      </p:sp>
      <p:sp>
        <p:nvSpPr>
          <p:cNvPr id="30" name="AutoShape 29"/>
          <p:cNvSpPr>
            <a:spLocks noChangeArrowheads="1"/>
          </p:cNvSpPr>
          <p:nvPr/>
        </p:nvSpPr>
        <p:spPr bwMode="ltGray">
          <a:xfrm>
            <a:off x="2159000" y="5264150"/>
            <a:ext cx="3378200" cy="914400"/>
          </a:xfrm>
          <a:prstGeom prst="homePlate">
            <a:avLst>
              <a:gd name="adj" fmla="val 51551"/>
            </a:avLst>
          </a:prstGeom>
          <a:gradFill rotWithShape="1">
            <a:gsLst>
              <a:gs pos="0">
                <a:schemeClr val="hlink"/>
              </a:gs>
              <a:gs pos="100000">
                <a:schemeClr val="hlink">
                  <a:gamma/>
                  <a:tint val="70196"/>
                  <a:invGamma/>
                </a:schemeClr>
              </a:gs>
            </a:gsLst>
            <a:lin ang="0" scaled="1"/>
          </a:gradFill>
          <a:ln w="19050">
            <a:miter lim="800000"/>
          </a:ln>
          <a:effectLst/>
          <a:scene3d>
            <a:camera prst="legacyObliqueBottomLeft"/>
            <a:lightRig rig="legacyFlat3" dir="b"/>
          </a:scene3d>
          <a:sp3d extrusionH="430200" prstMaterial="legacyMetal">
            <a:bevelT w="13500" h="13500" prst="angle"/>
            <a:bevelB w="13500" h="13500" prst="angle"/>
            <a:extrusionClr>
              <a:schemeClr val="hlink"/>
            </a:extrusionClr>
          </a:sp3d>
        </p:spPr>
        <p:txBody>
          <a:bodyPr wrap="none" anchor="ctr">
            <a:flatTx/>
          </a:bodyPr>
          <a:lstStyle/>
          <a:p>
            <a:pPr>
              <a:defRPr/>
            </a:pPr>
            <a:endParaRPr lang="zh-CN" altLang="en-US">
              <a:ea typeface="宋体" panose="02010600030101010101" pitchFamily="2" charset="-122"/>
            </a:endParaRPr>
          </a:p>
        </p:txBody>
      </p:sp>
      <p:grpSp>
        <p:nvGrpSpPr>
          <p:cNvPr id="36880" name="Group 30"/>
          <p:cNvGrpSpPr/>
          <p:nvPr/>
        </p:nvGrpSpPr>
        <p:grpSpPr bwMode="auto">
          <a:xfrm>
            <a:off x="1508125" y="5233988"/>
            <a:ext cx="1130300" cy="1123950"/>
            <a:chOff x="2161" y="696"/>
            <a:chExt cx="1360" cy="1356"/>
          </a:xfrm>
        </p:grpSpPr>
        <p:grpSp>
          <p:nvGrpSpPr>
            <p:cNvPr id="36888" name="Group 31"/>
            <p:cNvGrpSpPr/>
            <p:nvPr/>
          </p:nvGrpSpPr>
          <p:grpSpPr bwMode="auto">
            <a:xfrm>
              <a:off x="2161" y="696"/>
              <a:ext cx="1360" cy="1356"/>
              <a:chOff x="2508" y="1231"/>
              <a:chExt cx="1248" cy="1240"/>
            </a:xfrm>
          </p:grpSpPr>
          <p:sp>
            <p:nvSpPr>
              <p:cNvPr id="36890" name="Oval 32"/>
              <p:cNvSpPr>
                <a:spLocks noChangeArrowheads="1"/>
              </p:cNvSpPr>
              <p:nvPr/>
            </p:nvSpPr>
            <p:spPr bwMode="gray">
              <a:xfrm>
                <a:off x="2508" y="1231"/>
                <a:ext cx="1248" cy="1240"/>
              </a:xfrm>
              <a:prstGeom prst="ellipse">
                <a:avLst/>
              </a:prstGeom>
              <a:solidFill>
                <a:srgbClr val="808080"/>
              </a:solidFill>
              <a:ln w="9525" algn="ctr">
                <a:noFill/>
                <a:round/>
              </a:ln>
            </p:spPr>
            <p:txBody>
              <a:bodyPr wrap="none" anchor="ctr"/>
              <a:lstStyle/>
              <a:p>
                <a:endParaRPr lang="zh-CN" altLang="en-US"/>
              </a:p>
            </p:txBody>
          </p:sp>
          <p:sp>
            <p:nvSpPr>
              <p:cNvPr id="36891" name="Oval 33"/>
              <p:cNvSpPr>
                <a:spLocks noChangeArrowheads="1"/>
              </p:cNvSpPr>
              <p:nvPr/>
            </p:nvSpPr>
            <p:spPr bwMode="gray">
              <a:xfrm>
                <a:off x="2541" y="1256"/>
                <a:ext cx="1190" cy="1190"/>
              </a:xfrm>
              <a:prstGeom prst="ellipse">
                <a:avLst/>
              </a:prstGeom>
              <a:gradFill rotWithShape="1">
                <a:gsLst>
                  <a:gs pos="0">
                    <a:srgbClr val="FFFFFF"/>
                  </a:gs>
                  <a:gs pos="100000">
                    <a:srgbClr val="434343"/>
                  </a:gs>
                </a:gsLst>
                <a:lin ang="5400000" scaled="1"/>
              </a:gradFill>
              <a:ln w="9525" algn="ctr">
                <a:noFill/>
                <a:round/>
              </a:ln>
            </p:spPr>
            <p:txBody>
              <a:bodyPr wrap="none" anchor="ctr"/>
              <a:lstStyle/>
              <a:p>
                <a:endParaRPr lang="zh-CN" altLang="en-US"/>
              </a:p>
            </p:txBody>
          </p:sp>
          <p:sp>
            <p:nvSpPr>
              <p:cNvPr id="36892" name="Oval 34"/>
              <p:cNvSpPr>
                <a:spLocks noChangeArrowheads="1"/>
              </p:cNvSpPr>
              <p:nvPr/>
            </p:nvSpPr>
            <p:spPr bwMode="gray">
              <a:xfrm>
                <a:off x="2590" y="1305"/>
                <a:ext cx="1092" cy="1092"/>
              </a:xfrm>
              <a:prstGeom prst="ellipse">
                <a:avLst/>
              </a:prstGeom>
              <a:solidFill>
                <a:srgbClr val="808080">
                  <a:alpha val="25098"/>
                </a:srgbClr>
              </a:solidFill>
              <a:ln w="9525" algn="ctr">
                <a:noFill/>
                <a:round/>
              </a:ln>
            </p:spPr>
            <p:txBody>
              <a:bodyPr wrap="none" anchor="ctr"/>
              <a:lstStyle/>
              <a:p>
                <a:endParaRPr lang="zh-CN" altLang="en-US"/>
              </a:p>
            </p:txBody>
          </p:sp>
          <p:sp>
            <p:nvSpPr>
              <p:cNvPr id="36893" name="Oval 35"/>
              <p:cNvSpPr>
                <a:spLocks noChangeArrowheads="1"/>
              </p:cNvSpPr>
              <p:nvPr/>
            </p:nvSpPr>
            <p:spPr bwMode="gray">
              <a:xfrm>
                <a:off x="2623" y="1330"/>
                <a:ext cx="1026" cy="1026"/>
              </a:xfrm>
              <a:prstGeom prst="ellipse">
                <a:avLst/>
              </a:prstGeom>
              <a:solidFill>
                <a:srgbClr val="808080">
                  <a:alpha val="30196"/>
                </a:srgbClr>
              </a:solidFill>
              <a:ln w="9525" algn="ctr">
                <a:noFill/>
                <a:round/>
              </a:ln>
            </p:spPr>
            <p:txBody>
              <a:bodyPr wrap="none" anchor="ctr"/>
              <a:lstStyle/>
              <a:p>
                <a:endParaRPr lang="zh-CN" altLang="en-US"/>
              </a:p>
            </p:txBody>
          </p:sp>
          <p:sp>
            <p:nvSpPr>
              <p:cNvPr id="36894" name="Oval 36"/>
              <p:cNvSpPr>
                <a:spLocks noChangeArrowheads="1"/>
              </p:cNvSpPr>
              <p:nvPr/>
            </p:nvSpPr>
            <p:spPr bwMode="gray">
              <a:xfrm>
                <a:off x="2637" y="1346"/>
                <a:ext cx="993" cy="994"/>
              </a:xfrm>
              <a:prstGeom prst="ellipse">
                <a:avLst/>
              </a:prstGeom>
              <a:gradFill rotWithShape="1">
                <a:gsLst>
                  <a:gs pos="0">
                    <a:srgbClr val="5C5C5C"/>
                  </a:gs>
                  <a:gs pos="100000">
                    <a:srgbClr val="FFFFFF"/>
                  </a:gs>
                </a:gsLst>
                <a:lin ang="5400000" scaled="1"/>
              </a:gradFill>
              <a:ln w="9525" algn="ctr">
                <a:noFill/>
                <a:round/>
              </a:ln>
            </p:spPr>
            <p:txBody>
              <a:bodyPr wrap="none" anchor="ctr"/>
              <a:lstStyle/>
              <a:p>
                <a:endParaRPr lang="zh-CN" altLang="en-US"/>
              </a:p>
            </p:txBody>
          </p:sp>
        </p:grpSp>
        <p:sp>
          <p:nvSpPr>
            <p:cNvPr id="33" name="Oval 37"/>
            <p:cNvSpPr>
              <a:spLocks noChangeArrowheads="1"/>
            </p:cNvSpPr>
            <p:nvPr/>
          </p:nvSpPr>
          <p:spPr bwMode="gray">
            <a:xfrm>
              <a:off x="2321" y="845"/>
              <a:ext cx="1054" cy="1053"/>
            </a:xfrm>
            <a:prstGeom prst="ellipse">
              <a:avLst/>
            </a:prstGeom>
            <a:gradFill rotWithShape="1">
              <a:gsLst>
                <a:gs pos="0">
                  <a:schemeClr val="hlink">
                    <a:gamma/>
                    <a:shade val="46275"/>
                    <a:invGamma/>
                  </a:schemeClr>
                </a:gs>
                <a:gs pos="100000">
                  <a:schemeClr val="hlink"/>
                </a:gs>
              </a:gsLst>
              <a:lin ang="5400000" scaled="1"/>
            </a:gradFill>
            <a:ln w="57150">
              <a:noFill/>
              <a:round/>
            </a:ln>
            <a:effectLst/>
          </p:spPr>
          <p:txBody>
            <a:bodyPr wrap="none" anchor="ctr"/>
            <a:lstStyle/>
            <a:p>
              <a:pPr>
                <a:defRPr/>
              </a:pPr>
              <a:endParaRPr lang="zh-CN" altLang="en-US">
                <a:ea typeface="宋体" panose="02010600030101010101" pitchFamily="2" charset="-122"/>
              </a:endParaRPr>
            </a:p>
          </p:txBody>
        </p:sp>
      </p:grpSp>
      <p:sp>
        <p:nvSpPr>
          <p:cNvPr id="36881" name="Rectangle 38"/>
          <p:cNvSpPr>
            <a:spLocks noChangeArrowheads="1"/>
          </p:cNvSpPr>
          <p:nvPr/>
        </p:nvSpPr>
        <p:spPr bwMode="white">
          <a:xfrm>
            <a:off x="1555750" y="5603875"/>
            <a:ext cx="1023938" cy="336550"/>
          </a:xfrm>
          <a:prstGeom prst="rect">
            <a:avLst/>
          </a:prstGeom>
          <a:noFill/>
          <a:ln w="9525" algn="ctr">
            <a:noFill/>
            <a:miter lim="800000"/>
          </a:ln>
        </p:spPr>
        <p:txBody>
          <a:bodyPr wrap="none">
            <a:spAutoFit/>
          </a:bodyPr>
          <a:lstStyle/>
          <a:p>
            <a:pPr algn="ctr"/>
            <a:r>
              <a:rPr lang="en-US" altLang="zh-CN" sz="1600" b="1">
                <a:solidFill>
                  <a:srgbClr val="F8F8F8"/>
                </a:solidFill>
              </a:rPr>
              <a:t>15</a:t>
            </a:r>
            <a:r>
              <a:rPr lang="zh-CN" altLang="en-US" sz="1600" b="1">
                <a:solidFill>
                  <a:srgbClr val="F8F8F8"/>
                </a:solidFill>
              </a:rPr>
              <a:t>名党员</a:t>
            </a:r>
          </a:p>
        </p:txBody>
      </p:sp>
      <p:sp>
        <p:nvSpPr>
          <p:cNvPr id="73768" name="Rectangle 39"/>
          <p:cNvSpPr>
            <a:spLocks noChangeArrowheads="1"/>
          </p:cNvSpPr>
          <p:nvPr/>
        </p:nvSpPr>
        <p:spPr bwMode="auto">
          <a:xfrm>
            <a:off x="2730500" y="5432425"/>
            <a:ext cx="2616200" cy="457200"/>
          </a:xfrm>
          <a:prstGeom prst="rect">
            <a:avLst/>
          </a:prstGeom>
          <a:noFill/>
          <a:ln w="9525" algn="ctr">
            <a:noFill/>
            <a:miter lim="800000"/>
          </a:ln>
          <a:effectLst>
            <a:outerShdw dist="17961" dir="2700000" algn="ctr" rotWithShape="0">
              <a:schemeClr val="tx1"/>
            </a:outerShdw>
          </a:effectLst>
        </p:spPr>
        <p:txBody>
          <a:bodyPr>
            <a:spAutoFit/>
          </a:bodyPr>
          <a:lstStyle/>
          <a:p>
            <a:pPr marL="342900" indent="-342900" eaLnBrk="0" hangingPunct="0">
              <a:defRPr/>
            </a:pPr>
            <a:r>
              <a:rPr lang="zh-CN" altLang="en-US" sz="2400" b="1">
                <a:solidFill>
                  <a:srgbClr val="FFFFFF"/>
                </a:solidFill>
              </a:rPr>
              <a:t>学习档案</a:t>
            </a:r>
          </a:p>
        </p:txBody>
      </p:sp>
      <p:sp>
        <p:nvSpPr>
          <p:cNvPr id="73769" name="Text Box 40"/>
          <p:cNvSpPr txBox="1">
            <a:spLocks noChangeArrowheads="1"/>
          </p:cNvSpPr>
          <p:nvPr/>
        </p:nvSpPr>
        <p:spPr bwMode="gray">
          <a:xfrm>
            <a:off x="5399088" y="5421313"/>
            <a:ext cx="2247900" cy="579437"/>
          </a:xfrm>
          <a:prstGeom prst="rect">
            <a:avLst/>
          </a:prstGeom>
          <a:noFill/>
          <a:ln w="9525" algn="ctr">
            <a:noFill/>
            <a:miter lim="800000"/>
          </a:ln>
          <a:effectLst>
            <a:outerShdw dist="35921" dir="2700000" algn="ctr" rotWithShape="0">
              <a:srgbClr val="000000">
                <a:alpha val="50000"/>
              </a:srgbClr>
            </a:outerShdw>
          </a:effectLst>
        </p:spPr>
        <p:txBody>
          <a:bodyPr>
            <a:spAutoFit/>
          </a:bodyPr>
          <a:lstStyle/>
          <a:p>
            <a:pPr algn="ctr">
              <a:spcBef>
                <a:spcPct val="50000"/>
              </a:spcBef>
              <a:defRPr/>
            </a:pPr>
            <a:r>
              <a:rPr lang="en-US" altLang="zh-CN" sz="3200" b="1">
                <a:solidFill>
                  <a:srgbClr val="FFFFFF"/>
                </a:solidFill>
              </a:rPr>
              <a:t>10</a:t>
            </a:r>
          </a:p>
        </p:txBody>
      </p:sp>
      <p:pic>
        <p:nvPicPr>
          <p:cNvPr id="36885" name="Picture 44" descr="mmexport1495628605171"/>
          <p:cNvPicPr>
            <a:picLocks noChangeAspect="1" noChangeArrowheads="1"/>
          </p:cNvPicPr>
          <p:nvPr/>
        </p:nvPicPr>
        <p:blipFill>
          <a:blip r:embed="rId2" cstate="print"/>
          <a:srcRect/>
          <a:stretch>
            <a:fillRect/>
          </a:stretch>
        </p:blipFill>
        <p:spPr bwMode="auto">
          <a:xfrm>
            <a:off x="0" y="981075"/>
            <a:ext cx="2771775" cy="1584325"/>
          </a:xfrm>
          <a:prstGeom prst="rect">
            <a:avLst/>
          </a:prstGeom>
          <a:noFill/>
          <a:ln w="9525">
            <a:noFill/>
            <a:miter lim="800000"/>
            <a:headEnd/>
            <a:tailEnd/>
          </a:ln>
        </p:spPr>
      </p:pic>
      <p:pic>
        <p:nvPicPr>
          <p:cNvPr id="36886" name="Picture 45" descr="76_V{W@9$SV%B7Y303{KPNM"/>
          <p:cNvPicPr>
            <a:picLocks noChangeAspect="1" noChangeArrowheads="1"/>
          </p:cNvPicPr>
          <p:nvPr/>
        </p:nvPicPr>
        <p:blipFill>
          <a:blip r:embed="rId3" cstate="print"/>
          <a:srcRect/>
          <a:stretch>
            <a:fillRect/>
          </a:stretch>
        </p:blipFill>
        <p:spPr bwMode="auto">
          <a:xfrm>
            <a:off x="2771775" y="981075"/>
            <a:ext cx="3313113" cy="1631950"/>
          </a:xfrm>
          <a:prstGeom prst="rect">
            <a:avLst/>
          </a:prstGeom>
          <a:noFill/>
          <a:ln w="9525">
            <a:noFill/>
            <a:miter lim="800000"/>
            <a:headEnd/>
            <a:tailEnd/>
          </a:ln>
        </p:spPr>
      </p:pic>
      <p:pic>
        <p:nvPicPr>
          <p:cNvPr id="36887" name="Picture 46" descr="微信图片_20170618060514"/>
          <p:cNvPicPr>
            <a:picLocks noChangeAspect="1" noChangeArrowheads="1"/>
          </p:cNvPicPr>
          <p:nvPr/>
        </p:nvPicPr>
        <p:blipFill>
          <a:blip r:embed="rId4" cstate="print"/>
          <a:srcRect/>
          <a:stretch>
            <a:fillRect/>
          </a:stretch>
        </p:blipFill>
        <p:spPr bwMode="auto">
          <a:xfrm>
            <a:off x="6084888" y="981075"/>
            <a:ext cx="3059112" cy="1655763"/>
          </a:xfrm>
          <a:prstGeom prst="rect">
            <a:avLst/>
          </a:prstGeom>
          <a:noFill/>
          <a:ln w="9525">
            <a:noFill/>
            <a:miter lim="800000"/>
            <a:headEnd/>
            <a:tailEnd/>
          </a:ln>
        </p:spPr>
      </p:pic>
      <p:grpSp>
        <p:nvGrpSpPr>
          <p:cNvPr id="46" name="组合 49"/>
          <p:cNvGrpSpPr/>
          <p:nvPr/>
        </p:nvGrpSpPr>
        <p:grpSpPr bwMode="auto">
          <a:xfrm>
            <a:off x="285720" y="357166"/>
            <a:ext cx="7144401" cy="504825"/>
            <a:chOff x="2344716" y="2060848"/>
            <a:chExt cx="5184094" cy="541414"/>
          </a:xfrm>
        </p:grpSpPr>
        <p:grpSp>
          <p:nvGrpSpPr>
            <p:cNvPr id="47" name="组合 50"/>
            <p:cNvGrpSpPr/>
            <p:nvPr/>
          </p:nvGrpSpPr>
          <p:grpSpPr bwMode="auto">
            <a:xfrm>
              <a:off x="3208810" y="2060848"/>
              <a:ext cx="4320000" cy="541414"/>
              <a:chOff x="3208810" y="2060848"/>
              <a:chExt cx="4320000" cy="541414"/>
            </a:xfrm>
          </p:grpSpPr>
          <p:sp>
            <p:nvSpPr>
              <p:cNvPr id="53" name="平行四边形 52"/>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平行四边形 53"/>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48" name="组合 51"/>
            <p:cNvGrpSpPr/>
            <p:nvPr/>
          </p:nvGrpSpPr>
          <p:grpSpPr bwMode="auto">
            <a:xfrm>
              <a:off x="2344716" y="2060848"/>
              <a:ext cx="720000" cy="541414"/>
              <a:chOff x="2344716" y="2060848"/>
              <a:chExt cx="720000" cy="541414"/>
            </a:xfrm>
          </p:grpSpPr>
          <p:grpSp>
            <p:nvGrpSpPr>
              <p:cNvPr id="49" name="组合 52"/>
              <p:cNvGrpSpPr/>
              <p:nvPr/>
            </p:nvGrpSpPr>
            <p:grpSpPr bwMode="auto">
              <a:xfrm>
                <a:off x="2344716" y="2060848"/>
                <a:ext cx="720000" cy="541414"/>
                <a:chOff x="2344716" y="2060848"/>
                <a:chExt cx="720000" cy="541414"/>
              </a:xfrm>
            </p:grpSpPr>
            <p:sp>
              <p:nvSpPr>
                <p:cNvPr id="51" name="平行四边形 50"/>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平行四边形 51"/>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50" name="图片 49"/>
              <p:cNvPicPr>
                <a:picLocks noChangeAspect="1"/>
              </p:cNvPicPr>
              <p:nvPr/>
            </p:nvPicPr>
            <p:blipFill>
              <a:blip r:embed="rId5"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71"/>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cxnSp>
        <p:nvCxnSpPr>
          <p:cNvPr id="59" name="直接连接符 58"/>
          <p:cNvCxnSpPr/>
          <p:nvPr/>
        </p:nvCxnSpPr>
        <p:spPr>
          <a:xfrm>
            <a:off x="1689145" y="103188"/>
            <a:ext cx="576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4560000">
            <a:off x="1292231" y="-2925763"/>
            <a:ext cx="90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4560000">
            <a:off x="2155982" y="-2925763"/>
            <a:ext cx="899997"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4560000">
            <a:off x="6694323" y="-2925763"/>
            <a:ext cx="90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pic>
        <p:nvPicPr>
          <p:cNvPr id="65561" name="图片 72"/>
          <p:cNvPicPr>
            <a:picLocks noChangeAspect="1"/>
          </p:cNvPicPr>
          <p:nvPr/>
        </p:nvPicPr>
        <p:blipFill>
          <a:blip r:embed="rId3" cstate="print"/>
          <a:srcRect r="12177" b="4285"/>
          <a:stretch>
            <a:fillRect/>
          </a:stretch>
        </p:blipFill>
        <p:spPr bwMode="auto">
          <a:xfrm>
            <a:off x="8027988" y="5311775"/>
            <a:ext cx="1116012" cy="1069975"/>
          </a:xfrm>
          <a:prstGeom prst="rect">
            <a:avLst/>
          </a:prstGeom>
          <a:noFill/>
          <a:ln w="9525">
            <a:noFill/>
            <a:miter lim="800000"/>
            <a:headEnd/>
            <a:tailEnd/>
          </a:ln>
        </p:spPr>
      </p:pic>
      <p:sp>
        <p:nvSpPr>
          <p:cNvPr id="65562" name="Text Box 26"/>
          <p:cNvSpPr txBox="1">
            <a:spLocks noChangeArrowheads="1"/>
          </p:cNvSpPr>
          <p:nvPr/>
        </p:nvSpPr>
        <p:spPr bwMode="auto">
          <a:xfrm>
            <a:off x="928662" y="1700213"/>
            <a:ext cx="7072362" cy="2308324"/>
          </a:xfrm>
          <a:prstGeom prst="rect">
            <a:avLst/>
          </a:prstGeom>
          <a:noFill/>
          <a:ln w="9525">
            <a:noFill/>
            <a:miter lim="800000"/>
          </a:ln>
        </p:spPr>
        <p:txBody>
          <a:bodyPr wrap="square">
            <a:spAutoFit/>
          </a:bodyPr>
          <a:lstStyle/>
          <a:p>
            <a:pPr algn="just"/>
            <a:r>
              <a:rPr lang="zh-CN" altLang="en-US" sz="2400" b="1" dirty="0">
                <a:solidFill>
                  <a:schemeClr val="bg1"/>
                </a:solidFill>
                <a:latin typeface="微软雅黑" panose="020B0503020204020204" pitchFamily="34" charset="-122"/>
                <a:ea typeface="微软雅黑" panose="020B0503020204020204" pitchFamily="34" charset="-122"/>
              </a:rPr>
              <a:t>目前，支部“三会一课”从设计、部署、组织、引领到总结建档已形成了常态。党支部的做法和思考在学校基层党建工作调研中得到充分肯定。在</a:t>
            </a:r>
            <a:r>
              <a:rPr lang="en-US" altLang="zh-CN" sz="2400" b="1" dirty="0">
                <a:solidFill>
                  <a:schemeClr val="bg1"/>
                </a:solidFill>
                <a:latin typeface="微软雅黑" panose="020B0503020204020204" pitchFamily="34" charset="-122"/>
                <a:ea typeface="微软雅黑" panose="020B0503020204020204" pitchFamily="34" charset="-122"/>
                <a:sym typeface="+mn-ea"/>
              </a:rPr>
              <a:t>2017</a:t>
            </a:r>
            <a:r>
              <a:rPr lang="zh-CN" altLang="en-US" sz="2400" b="1" dirty="0">
                <a:solidFill>
                  <a:schemeClr val="bg1"/>
                </a:solidFill>
                <a:latin typeface="微软雅黑" panose="020B0503020204020204" pitchFamily="34" charset="-122"/>
                <a:ea typeface="微软雅黑" panose="020B0503020204020204" pitchFamily="34" charset="-122"/>
                <a:sym typeface="+mn-ea"/>
              </a:rPr>
              <a:t>年</a:t>
            </a:r>
            <a:r>
              <a:rPr lang="en-US" altLang="zh-CN" sz="2400" b="1" dirty="0">
                <a:solidFill>
                  <a:schemeClr val="bg1"/>
                </a:solidFill>
                <a:latin typeface="微软雅黑" panose="020B0503020204020204" pitchFamily="34" charset="-122"/>
                <a:ea typeface="微软雅黑" panose="020B0503020204020204" pitchFamily="34" charset="-122"/>
                <a:sym typeface="+mn-ea"/>
              </a:rPr>
              <a:t>6</a:t>
            </a:r>
            <a:r>
              <a:rPr lang="zh-CN" altLang="en-US" sz="2400" b="1" dirty="0">
                <a:solidFill>
                  <a:schemeClr val="bg1"/>
                </a:solidFill>
                <a:latin typeface="微软雅黑" panose="020B0503020204020204" pitchFamily="34" charset="-122"/>
                <a:ea typeface="微软雅黑" panose="020B0503020204020204" pitchFamily="34" charset="-122"/>
                <a:sym typeface="+mn-ea"/>
              </a:rPr>
              <a:t>月庆祝建党</a:t>
            </a:r>
            <a:r>
              <a:rPr lang="en-US" altLang="zh-CN" sz="2400" b="1" dirty="0">
                <a:solidFill>
                  <a:schemeClr val="bg1"/>
                </a:solidFill>
                <a:latin typeface="微软雅黑" panose="020B0503020204020204" pitchFamily="34" charset="-122"/>
                <a:ea typeface="微软雅黑" panose="020B0503020204020204" pitchFamily="34" charset="-122"/>
                <a:sym typeface="+mn-ea"/>
              </a:rPr>
              <a:t>96</a:t>
            </a:r>
            <a:r>
              <a:rPr lang="zh-CN" altLang="en-US" sz="2400" b="1" dirty="0">
                <a:solidFill>
                  <a:schemeClr val="bg1"/>
                </a:solidFill>
                <a:latin typeface="微软雅黑" panose="020B0503020204020204" pitchFamily="34" charset="-122"/>
                <a:ea typeface="微软雅黑" panose="020B0503020204020204" pitchFamily="34" charset="-122"/>
                <a:sym typeface="+mn-ea"/>
              </a:rPr>
              <a:t>周年之际，</a:t>
            </a:r>
            <a:r>
              <a:rPr lang="zh-CN" altLang="en-US" sz="2400" b="1" dirty="0">
                <a:solidFill>
                  <a:schemeClr val="bg1"/>
                </a:solidFill>
                <a:latin typeface="微软雅黑" panose="020B0503020204020204" pitchFamily="34" charset="-122"/>
                <a:ea typeface="微软雅黑" panose="020B0503020204020204" pitchFamily="34" charset="-122"/>
              </a:rPr>
              <a:t>英语一党支部被评为哈尔滨工程大学先进基层党组织，党支部书记杨剑被评为哈尔滨工程大学优秀党务工作者。</a:t>
            </a:r>
          </a:p>
        </p:txBody>
      </p:sp>
      <p:pic>
        <p:nvPicPr>
          <p:cNvPr id="2" name="图片 1" descr="281378481013466023"/>
          <p:cNvPicPr>
            <a:picLocks noChangeAspect="1"/>
          </p:cNvPicPr>
          <p:nvPr/>
        </p:nvPicPr>
        <p:blipFill>
          <a:blip r:embed="rId4" cstate="print"/>
          <a:stretch>
            <a:fillRect/>
          </a:stretch>
        </p:blipFill>
        <p:spPr>
          <a:xfrm>
            <a:off x="982345" y="4377055"/>
            <a:ext cx="3369945" cy="2332355"/>
          </a:xfrm>
          <a:prstGeom prst="rect">
            <a:avLst/>
          </a:prstGeom>
        </p:spPr>
      </p:pic>
      <p:pic>
        <p:nvPicPr>
          <p:cNvPr id="3" name="图片 2" descr="241365101386254898"/>
          <p:cNvPicPr>
            <a:picLocks noChangeAspect="1"/>
          </p:cNvPicPr>
          <p:nvPr/>
        </p:nvPicPr>
        <p:blipFill>
          <a:blip r:embed="rId5" cstate="print"/>
          <a:stretch>
            <a:fillRect/>
          </a:stretch>
        </p:blipFill>
        <p:spPr>
          <a:xfrm>
            <a:off x="4465955" y="4377055"/>
            <a:ext cx="3449320" cy="2405380"/>
          </a:xfrm>
          <a:prstGeom prst="rect">
            <a:avLst/>
          </a:prstGeom>
        </p:spPr>
      </p:pic>
      <p:grpSp>
        <p:nvGrpSpPr>
          <p:cNvPr id="30" name="组合 49"/>
          <p:cNvGrpSpPr/>
          <p:nvPr/>
        </p:nvGrpSpPr>
        <p:grpSpPr bwMode="auto">
          <a:xfrm>
            <a:off x="928662" y="285728"/>
            <a:ext cx="7144401" cy="504825"/>
            <a:chOff x="2344716" y="2060848"/>
            <a:chExt cx="5184094" cy="541414"/>
          </a:xfrm>
        </p:grpSpPr>
        <p:grpSp>
          <p:nvGrpSpPr>
            <p:cNvPr id="31" name="组合 50"/>
            <p:cNvGrpSpPr/>
            <p:nvPr/>
          </p:nvGrpSpPr>
          <p:grpSpPr bwMode="auto">
            <a:xfrm>
              <a:off x="3208810" y="2060848"/>
              <a:ext cx="4320000" cy="541414"/>
              <a:chOff x="3208810" y="2060848"/>
              <a:chExt cx="4320000" cy="541414"/>
            </a:xfrm>
          </p:grpSpPr>
          <p:sp>
            <p:nvSpPr>
              <p:cNvPr id="37" name="平行四边形 36"/>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平行四边形 37"/>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32" name="组合 51"/>
            <p:cNvGrpSpPr/>
            <p:nvPr/>
          </p:nvGrpSpPr>
          <p:grpSpPr bwMode="auto">
            <a:xfrm>
              <a:off x="2344716" y="2060848"/>
              <a:ext cx="720000" cy="541414"/>
              <a:chOff x="2344716" y="2060848"/>
              <a:chExt cx="720000" cy="541414"/>
            </a:xfrm>
          </p:grpSpPr>
          <p:grpSp>
            <p:nvGrpSpPr>
              <p:cNvPr id="33" name="组合 52"/>
              <p:cNvGrpSpPr/>
              <p:nvPr/>
            </p:nvGrpSpPr>
            <p:grpSpPr bwMode="auto">
              <a:xfrm>
                <a:off x="2344716" y="2060848"/>
                <a:ext cx="720000" cy="541414"/>
                <a:chOff x="2344716" y="2060848"/>
                <a:chExt cx="720000" cy="541414"/>
              </a:xfrm>
            </p:grpSpPr>
            <p:sp>
              <p:nvSpPr>
                <p:cNvPr id="35" name="平行四边形 34"/>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平行四边形 35"/>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34" name="图片 33"/>
              <p:cNvPicPr>
                <a:picLocks noChangeAspect="1"/>
              </p:cNvPicPr>
              <p:nvPr/>
            </p:nvPicPr>
            <p:blipFill>
              <a:blip r:embed="rId6"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20"/>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cxnSp>
        <p:nvCxnSpPr>
          <p:cNvPr id="59" name="直接连接符 58"/>
          <p:cNvCxnSpPr/>
          <p:nvPr/>
        </p:nvCxnSpPr>
        <p:spPr>
          <a:xfrm>
            <a:off x="1981816" y="176213"/>
            <a:ext cx="576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833984" y="895350"/>
            <a:ext cx="5760001"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pic>
        <p:nvPicPr>
          <p:cNvPr id="37900" name="图片 22"/>
          <p:cNvPicPr>
            <a:picLocks noChangeAspect="1"/>
          </p:cNvPicPr>
          <p:nvPr/>
        </p:nvPicPr>
        <p:blipFill>
          <a:blip r:embed="rId3" cstate="print"/>
          <a:srcRect r="12177" b="4285"/>
          <a:stretch>
            <a:fillRect/>
          </a:stretch>
        </p:blipFill>
        <p:spPr bwMode="auto">
          <a:xfrm>
            <a:off x="8027988" y="5311775"/>
            <a:ext cx="1116012" cy="1069975"/>
          </a:xfrm>
          <a:prstGeom prst="rect">
            <a:avLst/>
          </a:prstGeom>
          <a:noFill/>
          <a:ln w="9525">
            <a:noFill/>
            <a:miter lim="800000"/>
            <a:headEnd/>
            <a:tailEnd/>
          </a:ln>
        </p:spPr>
      </p:pic>
      <p:sp>
        <p:nvSpPr>
          <p:cNvPr id="37901" name="Text Box 24"/>
          <p:cNvSpPr txBox="1">
            <a:spLocks noChangeArrowheads="1"/>
          </p:cNvSpPr>
          <p:nvPr/>
        </p:nvSpPr>
        <p:spPr bwMode="auto">
          <a:xfrm>
            <a:off x="571472" y="1428736"/>
            <a:ext cx="7786742" cy="4990597"/>
          </a:xfrm>
          <a:prstGeom prst="rect">
            <a:avLst/>
          </a:prstGeom>
          <a:noFill/>
          <a:ln w="9525">
            <a:noFill/>
            <a:miter lim="800000"/>
          </a:ln>
        </p:spPr>
        <p:txBody>
          <a:bodyPr wrap="square">
            <a:spAutoFit/>
          </a:bodyPr>
          <a:lstStyle/>
          <a:p>
            <a:pPr algn="just">
              <a:lnSpc>
                <a:spcPts val="3500"/>
              </a:lnSpc>
            </a:pPr>
            <a:r>
              <a:rPr lang="zh-CN" altLang="en-US" sz="2400" b="1" dirty="0">
                <a:solidFill>
                  <a:schemeClr val="bg1"/>
                </a:solidFill>
                <a:latin typeface="微软雅黑" panose="020B0503020204020204" pitchFamily="34" charset="-122"/>
                <a:ea typeface="微软雅黑" panose="020B0503020204020204" pitchFamily="34" charset="-122"/>
              </a:rPr>
              <a:t>      贯彻落实系党委基于教学话题语料库实现大学英语教育教学思想价值引领的总体思路，围绕课堂教学思想引导、课后“线上”“线下”答疑解惑，组织党员教师开展了卓有成效的实践。</a:t>
            </a:r>
          </a:p>
          <a:p>
            <a:pPr algn="just">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完成了关于“时间”、“安全”、“广告”及“爱”等四个话题语料库的初步建设；结合“‘大爱’之学思行”主题党日活动，全体教师将教学话题“爱”引领延展至“爱校”、“爱国”，并通过</a:t>
            </a:r>
            <a:r>
              <a:rPr lang="en-US" altLang="zh-CN" sz="2400" b="1" dirty="0">
                <a:solidFill>
                  <a:schemeClr val="bg1"/>
                </a:solidFill>
                <a:latin typeface="微软雅黑" panose="020B0503020204020204" pitchFamily="34" charset="-122"/>
                <a:ea typeface="微软雅黑" panose="020B0503020204020204" pitchFamily="34" charset="-122"/>
              </a:rPr>
              <a:t>QQ</a:t>
            </a:r>
            <a:r>
              <a:rPr lang="zh-CN" altLang="en-US" sz="2400" b="1" dirty="0">
                <a:solidFill>
                  <a:schemeClr val="bg1"/>
                </a:solidFill>
                <a:latin typeface="微软雅黑" panose="020B0503020204020204" pitchFamily="34" charset="-122"/>
                <a:ea typeface="微软雅黑" panose="020B0503020204020204" pitchFamily="34" charset="-122"/>
              </a:rPr>
              <a:t>群将“本科教学审核评估材料汇编（学生版）”、“树立社会主义核心价值观</a:t>
            </a:r>
            <a:r>
              <a:rPr lang="en-US" altLang="zh-CN" sz="2400" b="1" dirty="0">
                <a:solidFill>
                  <a:schemeClr val="bg1"/>
                </a:solidFill>
                <a:latin typeface="微软雅黑" panose="020B0503020204020204" pitchFamily="34" charset="-122"/>
                <a:ea typeface="微软雅黑" panose="020B0503020204020204" pitchFamily="34" charset="-122"/>
              </a:rPr>
              <a:t>PPT”</a:t>
            </a:r>
            <a:r>
              <a:rPr lang="zh-CN" altLang="en-US" sz="2400" b="1" dirty="0">
                <a:solidFill>
                  <a:schemeClr val="bg1"/>
                </a:solidFill>
                <a:latin typeface="微软雅黑" panose="020B0503020204020204" pitchFamily="34" charset="-122"/>
                <a:ea typeface="微软雅黑" panose="020B0503020204020204" pitchFamily="34" charset="-122"/>
              </a:rPr>
              <a:t>传递到</a:t>
            </a:r>
            <a:r>
              <a:rPr lang="en-US" altLang="zh-CN" sz="2400" b="1" dirty="0">
                <a:solidFill>
                  <a:schemeClr val="bg1"/>
                </a:solidFill>
                <a:latin typeface="微软雅黑" panose="020B0503020204020204" pitchFamily="34" charset="-122"/>
                <a:ea typeface="微软雅黑" panose="020B0503020204020204" pitchFamily="34" charset="-122"/>
              </a:rPr>
              <a:t>2015</a:t>
            </a:r>
            <a:r>
              <a:rPr lang="zh-CN" altLang="en-US" sz="2400" b="1" dirty="0">
                <a:solidFill>
                  <a:schemeClr val="bg1"/>
                </a:solidFill>
                <a:latin typeface="微软雅黑" panose="020B0503020204020204" pitchFamily="34" charset="-122"/>
                <a:ea typeface="微软雅黑" panose="020B0503020204020204" pitchFamily="34" charset="-122"/>
              </a:rPr>
              <a:t>级</a:t>
            </a:r>
            <a:r>
              <a:rPr lang="en-US" altLang="zh-CN" sz="2400" b="1" dirty="0">
                <a:solidFill>
                  <a:schemeClr val="bg1"/>
                </a:solidFill>
                <a:latin typeface="微软雅黑" panose="020B0503020204020204" pitchFamily="34" charset="-122"/>
                <a:ea typeface="微软雅黑" panose="020B0503020204020204" pitchFamily="34" charset="-122"/>
              </a:rPr>
              <a:t>3000</a:t>
            </a:r>
            <a:r>
              <a:rPr lang="zh-CN" altLang="en-US" sz="2400" b="1" dirty="0">
                <a:solidFill>
                  <a:schemeClr val="bg1"/>
                </a:solidFill>
                <a:latin typeface="微软雅黑" panose="020B0503020204020204" pitchFamily="34" charset="-122"/>
                <a:ea typeface="微软雅黑" panose="020B0503020204020204" pitchFamily="34" charset="-122"/>
              </a:rPr>
              <a:t>余名学生，在全员参与、全过程引领、全方位协同方面取得了“点上”的突破。</a:t>
            </a:r>
          </a:p>
        </p:txBody>
      </p:sp>
      <p:grpSp>
        <p:nvGrpSpPr>
          <p:cNvPr id="17" name="组合 22"/>
          <p:cNvGrpSpPr/>
          <p:nvPr/>
        </p:nvGrpSpPr>
        <p:grpSpPr bwMode="auto">
          <a:xfrm>
            <a:off x="1357290" y="500042"/>
            <a:ext cx="7144401" cy="541338"/>
            <a:chOff x="2138364" y="2933621"/>
            <a:chExt cx="5184094" cy="541414"/>
          </a:xfrm>
        </p:grpSpPr>
        <p:grpSp>
          <p:nvGrpSpPr>
            <p:cNvPr id="18" name="组合 23"/>
            <p:cNvGrpSpPr/>
            <p:nvPr/>
          </p:nvGrpSpPr>
          <p:grpSpPr bwMode="auto">
            <a:xfrm>
              <a:off x="3002458" y="2933621"/>
              <a:ext cx="4320000" cy="541414"/>
              <a:chOff x="3002458" y="2933621"/>
              <a:chExt cx="4320000" cy="541414"/>
            </a:xfrm>
          </p:grpSpPr>
          <p:sp>
            <p:nvSpPr>
              <p:cNvPr id="26" name="平行四边形 25"/>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平行四边形 26"/>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21" name="组合 24"/>
            <p:cNvGrpSpPr/>
            <p:nvPr/>
          </p:nvGrpSpPr>
          <p:grpSpPr bwMode="auto">
            <a:xfrm>
              <a:off x="2138364" y="2933621"/>
              <a:ext cx="720080" cy="541414"/>
              <a:chOff x="2138364" y="2933621"/>
              <a:chExt cx="720080" cy="541414"/>
            </a:xfrm>
          </p:grpSpPr>
          <p:grpSp>
            <p:nvGrpSpPr>
              <p:cNvPr id="22" name="组合 25"/>
              <p:cNvGrpSpPr/>
              <p:nvPr/>
            </p:nvGrpSpPr>
            <p:grpSpPr bwMode="auto">
              <a:xfrm>
                <a:off x="2138364" y="2933621"/>
                <a:ext cx="720080" cy="541414"/>
                <a:chOff x="2138364" y="2933621"/>
                <a:chExt cx="720080" cy="541414"/>
              </a:xfrm>
            </p:grpSpPr>
            <p:sp>
              <p:nvSpPr>
                <p:cNvPr id="24" name="平行四边形 23"/>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平行四边形 24"/>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3" name="图片 22"/>
              <p:cNvPicPr>
                <a:picLocks noChangeAspect="1"/>
              </p:cNvPicPr>
              <p:nvPr/>
            </p:nvPicPr>
            <p:blipFill>
              <a:blip r:embed="rId4"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8928"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38915" name="TextBox 5"/>
          <p:cNvSpPr txBox="1">
            <a:spLocks noChangeArrowheads="1"/>
          </p:cNvSpPr>
          <p:nvPr/>
        </p:nvSpPr>
        <p:spPr bwMode="auto">
          <a:xfrm>
            <a:off x="2516188" y="1125538"/>
            <a:ext cx="4194175" cy="457200"/>
          </a:xfrm>
          <a:prstGeom prst="rect">
            <a:avLst/>
          </a:prstGeom>
          <a:noFill/>
          <a:ln w="9525">
            <a:noFill/>
            <a:miter lim="800000"/>
          </a:ln>
        </p:spPr>
        <p:txBody>
          <a:bodyPr>
            <a:spAutoFit/>
          </a:bodyPr>
          <a:lstStyle/>
          <a:p>
            <a:pPr algn="ctr"/>
            <a:r>
              <a:rPr lang="zh-CN" altLang="en-US" sz="2400" b="1">
                <a:solidFill>
                  <a:srgbClr val="FFFF99"/>
                </a:solidFill>
                <a:latin typeface="微软雅黑" panose="020B0503020204020204" pitchFamily="34" charset="-122"/>
                <a:ea typeface="微软雅黑" panose="020B0503020204020204" pitchFamily="34" charset="-122"/>
              </a:rPr>
              <a:t>“时间、安全、广告、爱”</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919" name="Text Box 14"/>
          <p:cNvSpPr txBox="1">
            <a:spLocks noChangeArrowheads="1"/>
          </p:cNvSpPr>
          <p:nvPr/>
        </p:nvSpPr>
        <p:spPr bwMode="auto">
          <a:xfrm>
            <a:off x="1763713" y="6356350"/>
            <a:ext cx="6573837" cy="396875"/>
          </a:xfrm>
          <a:prstGeom prst="rect">
            <a:avLst/>
          </a:prstGeom>
          <a:noFill/>
          <a:ln w="9525">
            <a:noFill/>
            <a:miter lim="800000"/>
          </a:ln>
        </p:spPr>
        <p:txBody>
          <a:bodyPr wrap="none">
            <a:spAutoFit/>
          </a:bodyPr>
          <a:lstStyle/>
          <a:p>
            <a:r>
              <a:rPr lang="zh-CN" altLang="en-US" sz="2000" b="1"/>
              <a:t>基于教学话题语料库实现大学英语教育教学思想价值引领</a:t>
            </a:r>
          </a:p>
        </p:txBody>
      </p:sp>
      <p:pic>
        <p:nvPicPr>
          <p:cNvPr id="38920" name="Picture 15" descr="OB~[MH[Y56T@LS_3LWTUS]9"/>
          <p:cNvPicPr>
            <a:picLocks noChangeAspect="1" noChangeArrowheads="1"/>
          </p:cNvPicPr>
          <p:nvPr/>
        </p:nvPicPr>
        <p:blipFill>
          <a:blip r:embed="rId3" cstate="print"/>
          <a:srcRect/>
          <a:stretch>
            <a:fillRect/>
          </a:stretch>
        </p:blipFill>
        <p:spPr bwMode="auto">
          <a:xfrm>
            <a:off x="0" y="1844675"/>
            <a:ext cx="4427538" cy="2447925"/>
          </a:xfrm>
          <a:prstGeom prst="rect">
            <a:avLst/>
          </a:prstGeom>
          <a:noFill/>
          <a:ln w="9525">
            <a:noFill/>
            <a:miter lim="800000"/>
            <a:headEnd/>
            <a:tailEnd/>
          </a:ln>
        </p:spPr>
      </p:pic>
      <p:pic>
        <p:nvPicPr>
          <p:cNvPr id="38921" name="Picture 16" descr="JAR15WZTT_6ZR5@4U15H(8X"/>
          <p:cNvPicPr>
            <a:picLocks noChangeAspect="1" noChangeArrowheads="1"/>
          </p:cNvPicPr>
          <p:nvPr/>
        </p:nvPicPr>
        <p:blipFill>
          <a:blip r:embed="rId4" cstate="print"/>
          <a:srcRect/>
          <a:stretch>
            <a:fillRect/>
          </a:stretch>
        </p:blipFill>
        <p:spPr bwMode="auto">
          <a:xfrm>
            <a:off x="0" y="4292600"/>
            <a:ext cx="4427538" cy="2160588"/>
          </a:xfrm>
          <a:prstGeom prst="rect">
            <a:avLst/>
          </a:prstGeom>
          <a:noFill/>
          <a:ln w="9525">
            <a:noFill/>
            <a:miter lim="800000"/>
            <a:headEnd/>
            <a:tailEnd/>
          </a:ln>
        </p:spPr>
      </p:pic>
      <p:sp>
        <p:nvSpPr>
          <p:cNvPr id="38922" name="AutoShape 17" descr="EQ1J(AZCB@@W`NSGZ$(V"/>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38923" name="AutoShape 18" descr="EQ1J(AZCB@@W`NSGZ$(V"/>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38924" name="AutoShape 19" descr="EQ1J(AZCB@@W`NSGZ$(V"/>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38925" name="Picture 20" descr="_9BUT}58]}BN)JC99AY2IH4"/>
          <p:cNvPicPr>
            <a:picLocks noChangeAspect="1" noChangeArrowheads="1"/>
          </p:cNvPicPr>
          <p:nvPr/>
        </p:nvPicPr>
        <p:blipFill>
          <a:blip r:embed="rId5" cstate="print"/>
          <a:srcRect/>
          <a:stretch>
            <a:fillRect/>
          </a:stretch>
        </p:blipFill>
        <p:spPr bwMode="auto">
          <a:xfrm>
            <a:off x="4427538" y="4292600"/>
            <a:ext cx="4716462" cy="2085975"/>
          </a:xfrm>
          <a:prstGeom prst="rect">
            <a:avLst/>
          </a:prstGeom>
          <a:noFill/>
          <a:ln w="9525">
            <a:noFill/>
            <a:miter lim="800000"/>
            <a:headEnd/>
            <a:tailEnd/>
          </a:ln>
        </p:spPr>
      </p:pic>
      <p:pic>
        <p:nvPicPr>
          <p:cNvPr id="38926" name="Picture 21" descr="8Z{AJ$NIOK$FI1]F$9}2PNN"/>
          <p:cNvPicPr>
            <a:picLocks noChangeAspect="1" noChangeArrowheads="1"/>
          </p:cNvPicPr>
          <p:nvPr/>
        </p:nvPicPr>
        <p:blipFill>
          <a:blip r:embed="rId6" cstate="print"/>
          <a:srcRect/>
          <a:stretch>
            <a:fillRect/>
          </a:stretch>
        </p:blipFill>
        <p:spPr bwMode="auto">
          <a:xfrm>
            <a:off x="4427538" y="1844675"/>
            <a:ext cx="4716462" cy="2420938"/>
          </a:xfrm>
          <a:prstGeom prst="rect">
            <a:avLst/>
          </a:prstGeom>
          <a:noFill/>
          <a:ln w="9525">
            <a:noFill/>
            <a:miter lim="800000"/>
            <a:headEnd/>
            <a:tailEnd/>
          </a:ln>
        </p:spPr>
      </p:pic>
      <p:grpSp>
        <p:nvGrpSpPr>
          <p:cNvPr id="18" name="组合 22"/>
          <p:cNvGrpSpPr/>
          <p:nvPr/>
        </p:nvGrpSpPr>
        <p:grpSpPr bwMode="auto">
          <a:xfrm>
            <a:off x="500034" y="285728"/>
            <a:ext cx="7144401" cy="541338"/>
            <a:chOff x="2138364" y="2933621"/>
            <a:chExt cx="5184094" cy="541414"/>
          </a:xfrm>
        </p:grpSpPr>
        <p:grpSp>
          <p:nvGrpSpPr>
            <p:cNvPr id="19" name="组合 23"/>
            <p:cNvGrpSpPr/>
            <p:nvPr/>
          </p:nvGrpSpPr>
          <p:grpSpPr bwMode="auto">
            <a:xfrm>
              <a:off x="3002458" y="2933621"/>
              <a:ext cx="4320000" cy="541414"/>
              <a:chOff x="3002458" y="2933621"/>
              <a:chExt cx="4320000" cy="541414"/>
            </a:xfrm>
          </p:grpSpPr>
          <p:sp>
            <p:nvSpPr>
              <p:cNvPr id="25" name="平行四边形 24"/>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平行四边形 25"/>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20" name="组合 24"/>
            <p:cNvGrpSpPr/>
            <p:nvPr/>
          </p:nvGrpSpPr>
          <p:grpSpPr bwMode="auto">
            <a:xfrm>
              <a:off x="2138364" y="2933621"/>
              <a:ext cx="720080" cy="541414"/>
              <a:chOff x="2138364" y="2933621"/>
              <a:chExt cx="720080" cy="541414"/>
            </a:xfrm>
          </p:grpSpPr>
          <p:grpSp>
            <p:nvGrpSpPr>
              <p:cNvPr id="21" name="组合 25"/>
              <p:cNvGrpSpPr/>
              <p:nvPr/>
            </p:nvGrpSpPr>
            <p:grpSpPr bwMode="auto">
              <a:xfrm>
                <a:off x="2138364" y="2933621"/>
                <a:ext cx="720080" cy="541414"/>
                <a:chOff x="2138364" y="2933621"/>
                <a:chExt cx="720080" cy="541414"/>
              </a:xfrm>
            </p:grpSpPr>
            <p:sp>
              <p:nvSpPr>
                <p:cNvPr id="23" name="平行四边形 22"/>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平行四边形 23"/>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2" name="图片 21"/>
              <p:cNvPicPr>
                <a:picLocks noChangeAspect="1"/>
              </p:cNvPicPr>
              <p:nvPr/>
            </p:nvPicPr>
            <p:blipFill>
              <a:blip r:embed="rId7"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3"/>
          <p:cNvGrpSpPr/>
          <p:nvPr/>
        </p:nvGrpSpPr>
        <p:grpSpPr bwMode="auto">
          <a:xfrm>
            <a:off x="0" y="-17145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9946"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700213"/>
            <a:ext cx="9144000" cy="4681537"/>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39939"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943" name="Text Box 10"/>
          <p:cNvSpPr txBox="1">
            <a:spLocks noChangeArrowheads="1"/>
          </p:cNvSpPr>
          <p:nvPr/>
        </p:nvSpPr>
        <p:spPr bwMode="auto">
          <a:xfrm>
            <a:off x="3563938" y="6419850"/>
            <a:ext cx="3529012" cy="457200"/>
          </a:xfrm>
          <a:prstGeom prst="rect">
            <a:avLst/>
          </a:prstGeom>
          <a:noFill/>
          <a:ln w="9525">
            <a:noFill/>
            <a:miter lim="800000"/>
          </a:ln>
        </p:spPr>
        <p:txBody>
          <a:bodyPr>
            <a:spAutoFit/>
          </a:bodyPr>
          <a:lstStyle/>
          <a:p>
            <a:r>
              <a:rPr lang="en-US" altLang="zh-CN" sz="2400" b="1"/>
              <a:t>20</a:t>
            </a:r>
            <a:r>
              <a:rPr lang="zh-CN" altLang="en-US" sz="2400" b="1"/>
              <a:t>名教师集体学习研讨</a:t>
            </a:r>
          </a:p>
        </p:txBody>
      </p:sp>
      <p:pic>
        <p:nvPicPr>
          <p:cNvPr id="39944" name="Picture 13" descr="mmexport1495628693588"/>
          <p:cNvPicPr>
            <a:picLocks noChangeAspect="1" noChangeArrowheads="1"/>
          </p:cNvPicPr>
          <p:nvPr/>
        </p:nvPicPr>
        <p:blipFill>
          <a:blip r:embed="rId3" cstate="print"/>
          <a:srcRect/>
          <a:stretch>
            <a:fillRect/>
          </a:stretch>
        </p:blipFill>
        <p:spPr bwMode="auto">
          <a:xfrm>
            <a:off x="827088" y="1700213"/>
            <a:ext cx="7345362" cy="4697412"/>
          </a:xfrm>
          <a:prstGeom prst="rect">
            <a:avLst/>
          </a:prstGeom>
          <a:noFill/>
          <a:ln w="9525">
            <a:noFill/>
            <a:miter lim="800000"/>
            <a:headEnd/>
            <a:tailEnd/>
          </a:ln>
        </p:spPr>
      </p:pic>
      <p:grpSp>
        <p:nvGrpSpPr>
          <p:cNvPr id="12" name="组合 22"/>
          <p:cNvGrpSpPr/>
          <p:nvPr/>
        </p:nvGrpSpPr>
        <p:grpSpPr bwMode="auto">
          <a:xfrm>
            <a:off x="500034" y="285728"/>
            <a:ext cx="7144401" cy="541338"/>
            <a:chOff x="2138364" y="2933621"/>
            <a:chExt cx="5184094" cy="541414"/>
          </a:xfrm>
        </p:grpSpPr>
        <p:grpSp>
          <p:nvGrpSpPr>
            <p:cNvPr id="13" name="组合 23"/>
            <p:cNvGrpSpPr/>
            <p:nvPr/>
          </p:nvGrpSpPr>
          <p:grpSpPr bwMode="auto">
            <a:xfrm>
              <a:off x="3002458" y="2933621"/>
              <a:ext cx="4320000" cy="541414"/>
              <a:chOff x="3002458" y="2933621"/>
              <a:chExt cx="4320000" cy="541414"/>
            </a:xfrm>
          </p:grpSpPr>
          <p:sp>
            <p:nvSpPr>
              <p:cNvPr id="19" name="平行四边形 18"/>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平行四边形 19"/>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4" name="组合 24"/>
            <p:cNvGrpSpPr/>
            <p:nvPr/>
          </p:nvGrpSpPr>
          <p:grpSpPr bwMode="auto">
            <a:xfrm>
              <a:off x="2138364" y="2933621"/>
              <a:ext cx="720080" cy="541414"/>
              <a:chOff x="2138364" y="2933621"/>
              <a:chExt cx="720080" cy="541414"/>
            </a:xfrm>
          </p:grpSpPr>
          <p:grpSp>
            <p:nvGrpSpPr>
              <p:cNvPr id="15" name="组合 25"/>
              <p:cNvGrpSpPr/>
              <p:nvPr/>
            </p:nvGrpSpPr>
            <p:grpSpPr bwMode="auto">
              <a:xfrm>
                <a:off x="2138364" y="2933621"/>
                <a:ext cx="720080" cy="541414"/>
                <a:chOff x="2138364" y="2933621"/>
                <a:chExt cx="720080" cy="541414"/>
              </a:xfrm>
            </p:grpSpPr>
            <p:sp>
              <p:nvSpPr>
                <p:cNvPr id="17" name="平行四边形 16"/>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平行四边形 17"/>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6" name="图片 15"/>
              <p:cNvPicPr>
                <a:picLocks noChangeAspect="1"/>
              </p:cNvPicPr>
              <p:nvPr/>
            </p:nvPicPr>
            <p:blipFill>
              <a:blip r:embed="rId4"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3"/>
          <p:cNvGrpSpPr/>
          <p:nvPr/>
        </p:nvGrpSpPr>
        <p:grpSpPr bwMode="auto">
          <a:xfrm>
            <a:off x="0" y="-17145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71"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700213"/>
            <a:ext cx="9144000" cy="4681537"/>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0963"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967" name="Text Box 10"/>
          <p:cNvSpPr txBox="1">
            <a:spLocks noChangeArrowheads="1"/>
          </p:cNvSpPr>
          <p:nvPr/>
        </p:nvSpPr>
        <p:spPr bwMode="auto">
          <a:xfrm>
            <a:off x="2411413" y="6400800"/>
            <a:ext cx="4248150" cy="457200"/>
          </a:xfrm>
          <a:prstGeom prst="rect">
            <a:avLst/>
          </a:prstGeom>
          <a:noFill/>
          <a:ln w="9525">
            <a:noFill/>
            <a:miter lim="800000"/>
          </a:ln>
        </p:spPr>
        <p:txBody>
          <a:bodyPr>
            <a:spAutoFit/>
          </a:bodyPr>
          <a:lstStyle/>
          <a:p>
            <a:r>
              <a:rPr lang="en-US" altLang="zh-CN" sz="2400" b="1"/>
              <a:t>2015</a:t>
            </a:r>
            <a:r>
              <a:rPr lang="zh-CN" altLang="en-US" sz="2400" b="1"/>
              <a:t>级</a:t>
            </a:r>
            <a:r>
              <a:rPr lang="en-US" altLang="zh-CN" sz="2400" b="1"/>
              <a:t>3000</a:t>
            </a:r>
            <a:r>
              <a:rPr lang="zh-CN" altLang="en-US" sz="2400" b="1"/>
              <a:t>余名学生</a:t>
            </a:r>
            <a:r>
              <a:rPr lang="en-US" altLang="zh-CN" b="1"/>
              <a:t>— </a:t>
            </a:r>
            <a:r>
              <a:rPr lang="zh-CN" altLang="en-US" sz="2400" b="1"/>
              <a:t>爱校</a:t>
            </a:r>
          </a:p>
        </p:txBody>
      </p:sp>
      <p:pic>
        <p:nvPicPr>
          <p:cNvPr id="40968" name="Picture 11" descr="微信图片_20170618060519"/>
          <p:cNvPicPr>
            <a:picLocks noChangeAspect="1" noChangeArrowheads="1"/>
          </p:cNvPicPr>
          <p:nvPr/>
        </p:nvPicPr>
        <p:blipFill>
          <a:blip r:embed="rId3" cstate="print"/>
          <a:srcRect/>
          <a:stretch>
            <a:fillRect/>
          </a:stretch>
        </p:blipFill>
        <p:spPr bwMode="auto">
          <a:xfrm>
            <a:off x="611188" y="1700213"/>
            <a:ext cx="3600450" cy="4681537"/>
          </a:xfrm>
          <a:prstGeom prst="rect">
            <a:avLst/>
          </a:prstGeom>
          <a:noFill/>
          <a:ln w="9525">
            <a:noFill/>
            <a:miter lim="800000"/>
            <a:headEnd/>
            <a:tailEnd/>
          </a:ln>
        </p:spPr>
      </p:pic>
      <p:pic>
        <p:nvPicPr>
          <p:cNvPr id="40969" name="Picture 18" descr="扫描0002"/>
          <p:cNvPicPr>
            <a:picLocks noChangeAspect="1" noChangeArrowheads="1"/>
          </p:cNvPicPr>
          <p:nvPr/>
        </p:nvPicPr>
        <p:blipFill>
          <a:blip r:embed="rId4" cstate="print"/>
          <a:srcRect/>
          <a:stretch>
            <a:fillRect/>
          </a:stretch>
        </p:blipFill>
        <p:spPr bwMode="auto">
          <a:xfrm>
            <a:off x="4932363" y="1700213"/>
            <a:ext cx="3679825" cy="4681537"/>
          </a:xfrm>
          <a:prstGeom prst="rect">
            <a:avLst/>
          </a:prstGeom>
          <a:noFill/>
          <a:ln w="9525">
            <a:noFill/>
            <a:miter lim="800000"/>
            <a:headEnd/>
            <a:tailEnd/>
          </a:ln>
        </p:spPr>
      </p:pic>
      <p:grpSp>
        <p:nvGrpSpPr>
          <p:cNvPr id="13" name="组合 22"/>
          <p:cNvGrpSpPr/>
          <p:nvPr/>
        </p:nvGrpSpPr>
        <p:grpSpPr bwMode="auto">
          <a:xfrm>
            <a:off x="500034" y="285728"/>
            <a:ext cx="7144401" cy="541338"/>
            <a:chOff x="2138364" y="2933621"/>
            <a:chExt cx="5184094" cy="541414"/>
          </a:xfrm>
        </p:grpSpPr>
        <p:grpSp>
          <p:nvGrpSpPr>
            <p:cNvPr id="14" name="组合 23"/>
            <p:cNvGrpSpPr/>
            <p:nvPr/>
          </p:nvGrpSpPr>
          <p:grpSpPr bwMode="auto">
            <a:xfrm>
              <a:off x="3002458" y="2933621"/>
              <a:ext cx="4320000" cy="541414"/>
              <a:chOff x="3002458" y="2933621"/>
              <a:chExt cx="4320000" cy="541414"/>
            </a:xfrm>
          </p:grpSpPr>
          <p:sp>
            <p:nvSpPr>
              <p:cNvPr id="20" name="平行四边形 19"/>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5" name="组合 24"/>
            <p:cNvGrpSpPr/>
            <p:nvPr/>
          </p:nvGrpSpPr>
          <p:grpSpPr bwMode="auto">
            <a:xfrm>
              <a:off x="2138364" y="2933621"/>
              <a:ext cx="720080" cy="541414"/>
              <a:chOff x="2138364" y="2933621"/>
              <a:chExt cx="720080" cy="541414"/>
            </a:xfrm>
          </p:grpSpPr>
          <p:grpSp>
            <p:nvGrpSpPr>
              <p:cNvPr id="16" name="组合 25"/>
              <p:cNvGrpSpPr/>
              <p:nvPr/>
            </p:nvGrpSpPr>
            <p:grpSpPr bwMode="auto">
              <a:xfrm>
                <a:off x="2138364" y="2933621"/>
                <a:ext cx="720080" cy="541414"/>
                <a:chOff x="2138364" y="2933621"/>
                <a:chExt cx="720080" cy="541414"/>
              </a:xfrm>
            </p:grpSpPr>
            <p:sp>
              <p:nvSpPr>
                <p:cNvPr id="18" name="平行四边形 17"/>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平行四边形 18"/>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7" name="图片 16"/>
              <p:cNvPicPr>
                <a:picLocks noChangeAspect="1"/>
              </p:cNvPicPr>
              <p:nvPr/>
            </p:nvPicPr>
            <p:blipFill>
              <a:blip r:embed="rId5"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5" name="组合 3"/>
          <p:cNvGrpSpPr/>
          <p:nvPr/>
        </p:nvGrpSpPr>
        <p:grpSpPr bwMode="auto">
          <a:xfrm>
            <a:off x="0" y="-17145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1995"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700213"/>
            <a:ext cx="9144000" cy="4681537"/>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1987"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991" name="Text Box 10"/>
          <p:cNvSpPr txBox="1">
            <a:spLocks noChangeArrowheads="1"/>
          </p:cNvSpPr>
          <p:nvPr/>
        </p:nvSpPr>
        <p:spPr bwMode="auto">
          <a:xfrm>
            <a:off x="2411413" y="6400800"/>
            <a:ext cx="4248150" cy="457200"/>
          </a:xfrm>
          <a:prstGeom prst="rect">
            <a:avLst/>
          </a:prstGeom>
          <a:noFill/>
          <a:ln w="9525">
            <a:noFill/>
            <a:miter lim="800000"/>
          </a:ln>
        </p:spPr>
        <p:txBody>
          <a:bodyPr>
            <a:spAutoFit/>
          </a:bodyPr>
          <a:lstStyle/>
          <a:p>
            <a:r>
              <a:rPr lang="en-US" altLang="zh-CN" sz="2400" b="1"/>
              <a:t>2015</a:t>
            </a:r>
            <a:r>
              <a:rPr lang="zh-CN" altLang="en-US" sz="2400" b="1"/>
              <a:t>级</a:t>
            </a:r>
            <a:r>
              <a:rPr lang="en-US" altLang="zh-CN" sz="2400" b="1"/>
              <a:t>3000</a:t>
            </a:r>
            <a:r>
              <a:rPr lang="zh-CN" altLang="en-US" sz="2400" b="1"/>
              <a:t>余名学生</a:t>
            </a:r>
            <a:r>
              <a:rPr lang="en-US" altLang="zh-CN" b="1"/>
              <a:t>— </a:t>
            </a:r>
            <a:r>
              <a:rPr lang="zh-CN" altLang="en-US" sz="2400" b="1"/>
              <a:t>爱校</a:t>
            </a:r>
          </a:p>
        </p:txBody>
      </p:sp>
      <p:pic>
        <p:nvPicPr>
          <p:cNvPr id="41992" name="Picture 12" descr="微信图片_20170618061447"/>
          <p:cNvPicPr>
            <a:picLocks noChangeAspect="1" noChangeArrowheads="1"/>
          </p:cNvPicPr>
          <p:nvPr/>
        </p:nvPicPr>
        <p:blipFill>
          <a:blip r:embed="rId3" cstate="print"/>
          <a:srcRect/>
          <a:stretch>
            <a:fillRect/>
          </a:stretch>
        </p:blipFill>
        <p:spPr bwMode="auto">
          <a:xfrm>
            <a:off x="4572000" y="1700213"/>
            <a:ext cx="4572000" cy="4681537"/>
          </a:xfrm>
          <a:prstGeom prst="rect">
            <a:avLst/>
          </a:prstGeom>
          <a:noFill/>
          <a:ln w="9525">
            <a:noFill/>
            <a:miter lim="800000"/>
            <a:headEnd/>
            <a:tailEnd/>
          </a:ln>
        </p:spPr>
      </p:pic>
      <p:sp>
        <p:nvSpPr>
          <p:cNvPr id="41993" name="Text Box 13"/>
          <p:cNvSpPr txBox="1">
            <a:spLocks noChangeArrowheads="1"/>
          </p:cNvSpPr>
          <p:nvPr/>
        </p:nvSpPr>
        <p:spPr bwMode="auto">
          <a:xfrm>
            <a:off x="395288" y="2060575"/>
            <a:ext cx="3332162" cy="3937000"/>
          </a:xfrm>
          <a:prstGeom prst="rect">
            <a:avLst/>
          </a:prstGeom>
          <a:noFill/>
          <a:ln w="9525">
            <a:noFill/>
            <a:miter lim="800000"/>
          </a:ln>
        </p:spPr>
        <p:txBody>
          <a:bodyPr>
            <a:spAutoFit/>
          </a:bodyPr>
          <a:lstStyle/>
          <a:p>
            <a:pPr algn="just"/>
            <a:r>
              <a:rPr lang="zh-CN" altLang="en-US" b="1">
                <a:latin typeface="微软雅黑" panose="020B0503020204020204" pitchFamily="34" charset="-122"/>
                <a:ea typeface="微软雅黑" panose="020B0503020204020204" pitchFamily="34" charset="-122"/>
              </a:rPr>
              <a:t>学生“大爱”之行：</a:t>
            </a:r>
          </a:p>
          <a:p>
            <a:pPr algn="just"/>
            <a:endParaRPr lang="zh-CN" altLang="en-US" b="1">
              <a:latin typeface="微软雅黑" panose="020B0503020204020204" pitchFamily="34" charset="-122"/>
              <a:ea typeface="微软雅黑" panose="020B0503020204020204" pitchFamily="34" charset="-122"/>
            </a:endParaRPr>
          </a:p>
          <a:p>
            <a:pPr algn="just"/>
            <a:r>
              <a:rPr lang="zh-CN" altLang="en-US" b="1">
                <a:latin typeface="微软雅黑" panose="020B0503020204020204" pitchFamily="34" charset="-122"/>
                <a:ea typeface="微软雅黑" panose="020B0503020204020204" pitchFamily="34" charset="-122"/>
              </a:rPr>
              <a:t>①规范课堂教学秩序：课前师生起立，互致问候；学生手机关机放入</a:t>
            </a:r>
            <a:r>
              <a:rPr lang="en-US" altLang="zh-CN" b="1">
                <a:latin typeface="微软雅黑" panose="020B0503020204020204" pitchFamily="34" charset="-122"/>
                <a:ea typeface="微软雅黑" panose="020B0503020204020204" pitchFamily="34" charset="-122"/>
              </a:rPr>
              <a:t>41#</a:t>
            </a:r>
            <a:r>
              <a:rPr lang="zh-CN" altLang="en-US" b="1">
                <a:latin typeface="微软雅黑" panose="020B0503020204020204" pitchFamily="34" charset="-122"/>
                <a:ea typeface="微软雅黑" panose="020B0503020204020204" pitchFamily="34" charset="-122"/>
              </a:rPr>
              <a:t>楼教室统一设置的手机挂袋；不迟到，不早退，营造良好的课堂教学环境，改进学风；</a:t>
            </a:r>
          </a:p>
          <a:p>
            <a:pPr algn="just"/>
            <a:r>
              <a:rPr lang="zh-CN" altLang="en-US" b="1">
                <a:latin typeface="微软雅黑" panose="020B0503020204020204" pitchFamily="34" charset="-122"/>
                <a:ea typeface="微软雅黑" panose="020B0503020204020204" pitchFamily="34" charset="-122"/>
              </a:rPr>
              <a:t>②学习掌握英语教学话题“爱”语料库中的内容，并表达自身对“大爱”的解读；把“大爱”精神践行到严格自律、刻苦学习、改进学风、促进校风的实际行动中。 </a:t>
            </a:r>
          </a:p>
        </p:txBody>
      </p:sp>
      <p:grpSp>
        <p:nvGrpSpPr>
          <p:cNvPr id="13" name="组合 22"/>
          <p:cNvGrpSpPr/>
          <p:nvPr/>
        </p:nvGrpSpPr>
        <p:grpSpPr bwMode="auto">
          <a:xfrm>
            <a:off x="500034" y="285728"/>
            <a:ext cx="7144401" cy="541338"/>
            <a:chOff x="2138364" y="2933621"/>
            <a:chExt cx="5184094" cy="541414"/>
          </a:xfrm>
        </p:grpSpPr>
        <p:grpSp>
          <p:nvGrpSpPr>
            <p:cNvPr id="14" name="组合 23"/>
            <p:cNvGrpSpPr/>
            <p:nvPr/>
          </p:nvGrpSpPr>
          <p:grpSpPr bwMode="auto">
            <a:xfrm>
              <a:off x="3002458" y="2933621"/>
              <a:ext cx="4320000" cy="541414"/>
              <a:chOff x="3002458" y="2933621"/>
              <a:chExt cx="4320000" cy="541414"/>
            </a:xfrm>
          </p:grpSpPr>
          <p:sp>
            <p:nvSpPr>
              <p:cNvPr id="20" name="平行四边形 19"/>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5" name="组合 24"/>
            <p:cNvGrpSpPr/>
            <p:nvPr/>
          </p:nvGrpSpPr>
          <p:grpSpPr bwMode="auto">
            <a:xfrm>
              <a:off x="2138364" y="2933621"/>
              <a:ext cx="720080" cy="541414"/>
              <a:chOff x="2138364" y="2933621"/>
              <a:chExt cx="720080" cy="541414"/>
            </a:xfrm>
          </p:grpSpPr>
          <p:grpSp>
            <p:nvGrpSpPr>
              <p:cNvPr id="16" name="组合 25"/>
              <p:cNvGrpSpPr/>
              <p:nvPr/>
            </p:nvGrpSpPr>
            <p:grpSpPr bwMode="auto">
              <a:xfrm>
                <a:off x="2138364" y="2933621"/>
                <a:ext cx="720080" cy="541414"/>
                <a:chOff x="2138364" y="2933621"/>
                <a:chExt cx="720080" cy="541414"/>
              </a:xfrm>
            </p:grpSpPr>
            <p:sp>
              <p:nvSpPr>
                <p:cNvPr id="18" name="平行四边形 17"/>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平行四边形 18"/>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7" name="图片 16"/>
              <p:cNvPicPr>
                <a:picLocks noChangeAspect="1"/>
              </p:cNvPicPr>
              <p:nvPr/>
            </p:nvPicPr>
            <p:blipFill>
              <a:blip r:embed="rId4"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3021"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3011"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015" name="Text Box 10"/>
          <p:cNvSpPr txBox="1">
            <a:spLocks noChangeArrowheads="1"/>
          </p:cNvSpPr>
          <p:nvPr/>
        </p:nvSpPr>
        <p:spPr bwMode="auto">
          <a:xfrm>
            <a:off x="2627313" y="6400800"/>
            <a:ext cx="4465637" cy="457200"/>
          </a:xfrm>
          <a:prstGeom prst="rect">
            <a:avLst/>
          </a:prstGeom>
          <a:noFill/>
          <a:ln w="9525">
            <a:noFill/>
            <a:miter lim="800000"/>
          </a:ln>
        </p:spPr>
        <p:txBody>
          <a:bodyPr>
            <a:spAutoFit/>
          </a:bodyPr>
          <a:lstStyle/>
          <a:p>
            <a:r>
              <a:rPr lang="en-US" altLang="zh-CN" sz="2400" b="1"/>
              <a:t>2015</a:t>
            </a:r>
            <a:r>
              <a:rPr lang="zh-CN" altLang="en-US" sz="2400" b="1"/>
              <a:t>级</a:t>
            </a:r>
            <a:r>
              <a:rPr lang="en-US" altLang="zh-CN" sz="2400" b="1"/>
              <a:t>3000</a:t>
            </a:r>
            <a:r>
              <a:rPr lang="zh-CN" altLang="en-US" sz="2400" b="1"/>
              <a:t>余名学生 </a:t>
            </a:r>
            <a:r>
              <a:rPr lang="en-US" altLang="zh-CN" b="1"/>
              <a:t>— </a:t>
            </a:r>
            <a:r>
              <a:rPr lang="zh-CN" altLang="en-US" sz="2400" b="1"/>
              <a:t>爱国</a:t>
            </a:r>
          </a:p>
        </p:txBody>
      </p:sp>
      <p:pic>
        <p:nvPicPr>
          <p:cNvPr id="43016" name="Picture 11" descr="29381f30e924b89908853b866a061d950b7bf6d7"/>
          <p:cNvPicPr>
            <a:picLocks noChangeAspect="1" noChangeArrowheads="1"/>
          </p:cNvPicPr>
          <p:nvPr/>
        </p:nvPicPr>
        <p:blipFill>
          <a:blip r:embed="rId3" cstate="print"/>
          <a:srcRect/>
          <a:stretch>
            <a:fillRect/>
          </a:stretch>
        </p:blipFill>
        <p:spPr bwMode="auto">
          <a:xfrm>
            <a:off x="5003800" y="1844675"/>
            <a:ext cx="3635375" cy="4537075"/>
          </a:xfrm>
          <a:prstGeom prst="rect">
            <a:avLst/>
          </a:prstGeom>
          <a:noFill/>
          <a:ln w="9525">
            <a:noFill/>
            <a:miter lim="800000"/>
            <a:headEnd/>
            <a:tailEnd/>
          </a:ln>
        </p:spPr>
      </p:pic>
      <p:sp>
        <p:nvSpPr>
          <p:cNvPr id="43017"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3018"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43019" name="Picture 14" descr="5F~O4I9W[{2J5`C0FTMYM%6"/>
          <p:cNvPicPr>
            <a:picLocks noChangeAspect="1" noChangeArrowheads="1"/>
          </p:cNvPicPr>
          <p:nvPr/>
        </p:nvPicPr>
        <p:blipFill>
          <a:blip r:embed="rId4" cstate="print"/>
          <a:srcRect/>
          <a:stretch>
            <a:fillRect/>
          </a:stretch>
        </p:blipFill>
        <p:spPr bwMode="auto">
          <a:xfrm>
            <a:off x="468313" y="1844675"/>
            <a:ext cx="3816350" cy="4537075"/>
          </a:xfrm>
          <a:prstGeom prst="rect">
            <a:avLst/>
          </a:prstGeom>
          <a:noFill/>
          <a:ln w="9525">
            <a:noFill/>
            <a:miter lim="800000"/>
            <a:headEnd/>
            <a:tailEnd/>
          </a:ln>
        </p:spPr>
      </p:pic>
      <p:grpSp>
        <p:nvGrpSpPr>
          <p:cNvPr id="15" name="组合 22"/>
          <p:cNvGrpSpPr/>
          <p:nvPr/>
        </p:nvGrpSpPr>
        <p:grpSpPr bwMode="auto">
          <a:xfrm>
            <a:off x="500034" y="285728"/>
            <a:ext cx="7144401" cy="541338"/>
            <a:chOff x="2138364" y="2933621"/>
            <a:chExt cx="5184094" cy="541414"/>
          </a:xfrm>
        </p:grpSpPr>
        <p:grpSp>
          <p:nvGrpSpPr>
            <p:cNvPr id="16" name="组合 23"/>
            <p:cNvGrpSpPr/>
            <p:nvPr/>
          </p:nvGrpSpPr>
          <p:grpSpPr bwMode="auto">
            <a:xfrm>
              <a:off x="3002458" y="2933621"/>
              <a:ext cx="4320000" cy="541414"/>
              <a:chOff x="3002458" y="2933621"/>
              <a:chExt cx="4320000" cy="541414"/>
            </a:xfrm>
          </p:grpSpPr>
          <p:sp>
            <p:nvSpPr>
              <p:cNvPr id="22" name="平行四边形 21"/>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平行四边形 22"/>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7" name="组合 24"/>
            <p:cNvGrpSpPr/>
            <p:nvPr/>
          </p:nvGrpSpPr>
          <p:grpSpPr bwMode="auto">
            <a:xfrm>
              <a:off x="2138364" y="2933621"/>
              <a:ext cx="720080" cy="541414"/>
              <a:chOff x="2138364" y="2933621"/>
              <a:chExt cx="720080" cy="541414"/>
            </a:xfrm>
          </p:grpSpPr>
          <p:grpSp>
            <p:nvGrpSpPr>
              <p:cNvPr id="18" name="组合 25"/>
              <p:cNvGrpSpPr/>
              <p:nvPr/>
            </p:nvGrpSpPr>
            <p:grpSpPr bwMode="auto">
              <a:xfrm>
                <a:off x="2138364" y="2933621"/>
                <a:ext cx="720080" cy="541414"/>
                <a:chOff x="2138364" y="2933621"/>
                <a:chExt cx="720080" cy="541414"/>
              </a:xfrm>
            </p:grpSpPr>
            <p:sp>
              <p:nvSpPr>
                <p:cNvPr id="20" name="平行四边形 19"/>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9" name="图片 18"/>
              <p:cNvPicPr>
                <a:picLocks noChangeAspect="1"/>
              </p:cNvPicPr>
              <p:nvPr/>
            </p:nvPicPr>
            <p:blipFill>
              <a:blip r:embed="rId5"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3"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4045"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4035"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039" name="Text Box 10"/>
          <p:cNvSpPr txBox="1">
            <a:spLocks noChangeArrowheads="1"/>
          </p:cNvSpPr>
          <p:nvPr/>
        </p:nvSpPr>
        <p:spPr bwMode="auto">
          <a:xfrm>
            <a:off x="2987675" y="6400800"/>
            <a:ext cx="3240088" cy="457200"/>
          </a:xfrm>
          <a:prstGeom prst="rect">
            <a:avLst/>
          </a:prstGeom>
          <a:noFill/>
          <a:ln w="9525">
            <a:noFill/>
            <a:miter lim="800000"/>
          </a:ln>
        </p:spPr>
        <p:txBody>
          <a:bodyPr>
            <a:spAutoFit/>
          </a:bodyPr>
          <a:lstStyle/>
          <a:p>
            <a:r>
              <a:rPr lang="en-US" altLang="zh-CN" sz="2400" b="1"/>
              <a:t>20</a:t>
            </a:r>
            <a:r>
              <a:rPr lang="zh-CN" altLang="en-US" sz="2400" b="1"/>
              <a:t>名教师全员 </a:t>
            </a:r>
            <a:r>
              <a:rPr lang="en-US" altLang="zh-CN" b="1"/>
              <a:t>— </a:t>
            </a:r>
            <a:r>
              <a:rPr lang="zh-CN" altLang="en-US" sz="2400" b="1"/>
              <a:t>实践</a:t>
            </a:r>
          </a:p>
        </p:txBody>
      </p:sp>
      <p:sp>
        <p:nvSpPr>
          <p:cNvPr id="44040"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4041"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44042" name="Picture 15" descr="微信图片_20170618072529"/>
          <p:cNvPicPr>
            <a:picLocks noChangeAspect="1" noChangeArrowheads="1"/>
          </p:cNvPicPr>
          <p:nvPr/>
        </p:nvPicPr>
        <p:blipFill>
          <a:blip r:embed="rId3" cstate="print"/>
          <a:srcRect/>
          <a:stretch>
            <a:fillRect/>
          </a:stretch>
        </p:blipFill>
        <p:spPr bwMode="auto">
          <a:xfrm>
            <a:off x="468313" y="1844675"/>
            <a:ext cx="3598862" cy="4537075"/>
          </a:xfrm>
          <a:prstGeom prst="rect">
            <a:avLst/>
          </a:prstGeom>
          <a:noFill/>
          <a:ln w="9525">
            <a:noFill/>
            <a:miter lim="800000"/>
            <a:headEnd/>
            <a:tailEnd/>
          </a:ln>
        </p:spPr>
      </p:pic>
      <p:pic>
        <p:nvPicPr>
          <p:cNvPr id="44043" name="Picture 16" descr="HKO{ZXKQ)GBW5TNFU`PZJ8U"/>
          <p:cNvPicPr>
            <a:picLocks noChangeAspect="1" noChangeArrowheads="1"/>
          </p:cNvPicPr>
          <p:nvPr/>
        </p:nvPicPr>
        <p:blipFill>
          <a:blip r:embed="rId4" cstate="print"/>
          <a:srcRect/>
          <a:stretch>
            <a:fillRect/>
          </a:stretch>
        </p:blipFill>
        <p:spPr bwMode="auto">
          <a:xfrm>
            <a:off x="5003800" y="1844675"/>
            <a:ext cx="3735388" cy="4537075"/>
          </a:xfrm>
          <a:prstGeom prst="rect">
            <a:avLst/>
          </a:prstGeom>
          <a:noFill/>
          <a:ln w="9525">
            <a:noFill/>
            <a:miter lim="800000"/>
            <a:headEnd/>
            <a:tailEnd/>
          </a:ln>
        </p:spPr>
      </p:pic>
      <p:grpSp>
        <p:nvGrpSpPr>
          <p:cNvPr id="15" name="组合 22"/>
          <p:cNvGrpSpPr/>
          <p:nvPr/>
        </p:nvGrpSpPr>
        <p:grpSpPr bwMode="auto">
          <a:xfrm>
            <a:off x="500034" y="285728"/>
            <a:ext cx="7144401" cy="541338"/>
            <a:chOff x="2138364" y="2933621"/>
            <a:chExt cx="5184094" cy="541414"/>
          </a:xfrm>
        </p:grpSpPr>
        <p:grpSp>
          <p:nvGrpSpPr>
            <p:cNvPr id="16" name="组合 23"/>
            <p:cNvGrpSpPr/>
            <p:nvPr/>
          </p:nvGrpSpPr>
          <p:grpSpPr bwMode="auto">
            <a:xfrm>
              <a:off x="3002458" y="2933621"/>
              <a:ext cx="4320000" cy="541414"/>
              <a:chOff x="3002458" y="2933621"/>
              <a:chExt cx="4320000" cy="541414"/>
            </a:xfrm>
          </p:grpSpPr>
          <p:sp>
            <p:nvSpPr>
              <p:cNvPr id="22" name="平行四边形 21"/>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平行四边形 22"/>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7" name="组合 24"/>
            <p:cNvGrpSpPr/>
            <p:nvPr/>
          </p:nvGrpSpPr>
          <p:grpSpPr bwMode="auto">
            <a:xfrm>
              <a:off x="2138364" y="2933621"/>
              <a:ext cx="720080" cy="541414"/>
              <a:chOff x="2138364" y="2933621"/>
              <a:chExt cx="720080" cy="541414"/>
            </a:xfrm>
          </p:grpSpPr>
          <p:grpSp>
            <p:nvGrpSpPr>
              <p:cNvPr id="18" name="组合 25"/>
              <p:cNvGrpSpPr/>
              <p:nvPr/>
            </p:nvGrpSpPr>
            <p:grpSpPr bwMode="auto">
              <a:xfrm>
                <a:off x="2138364" y="2933621"/>
                <a:ext cx="720080" cy="541414"/>
                <a:chOff x="2138364" y="2933621"/>
                <a:chExt cx="720080" cy="541414"/>
              </a:xfrm>
            </p:grpSpPr>
            <p:sp>
              <p:nvSpPr>
                <p:cNvPr id="20" name="平行四边形 19"/>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9" name="图片 18"/>
              <p:cNvPicPr>
                <a:picLocks noChangeAspect="1"/>
              </p:cNvPicPr>
              <p:nvPr/>
            </p:nvPicPr>
            <p:blipFill>
              <a:blip r:embed="rId5"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7656"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392613"/>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651" name="TextBox 5"/>
          <p:cNvSpPr txBox="1">
            <a:spLocks noChangeArrowheads="1"/>
          </p:cNvSpPr>
          <p:nvPr/>
        </p:nvSpPr>
        <p:spPr bwMode="auto">
          <a:xfrm>
            <a:off x="2516188" y="1125538"/>
            <a:ext cx="4194175" cy="641350"/>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支部概况</a:t>
            </a:r>
          </a:p>
        </p:txBody>
      </p:sp>
      <p:sp>
        <p:nvSpPr>
          <p:cNvPr id="27652" name="矩形 6"/>
          <p:cNvSpPr>
            <a:spLocks noChangeArrowheads="1"/>
          </p:cNvSpPr>
          <p:nvPr/>
        </p:nvSpPr>
        <p:spPr bwMode="auto">
          <a:xfrm>
            <a:off x="1000100" y="2285992"/>
            <a:ext cx="7215238" cy="3416320"/>
          </a:xfrm>
          <a:prstGeom prst="rect">
            <a:avLst/>
          </a:prstGeom>
          <a:noFill/>
          <a:ln w="9525">
            <a:noFill/>
            <a:miter lim="800000"/>
          </a:ln>
        </p:spPr>
        <p:txBody>
          <a:bodyPr wrap="square">
            <a:spAutoFit/>
          </a:bodyPr>
          <a:lstStyle/>
          <a:p>
            <a:pPr indent="457200" algn="just">
              <a:lnSpc>
                <a:spcPct val="150000"/>
              </a:lnSpc>
            </a:pPr>
            <a:r>
              <a:rPr lang="zh-CN" altLang="en-US" sz="2400" b="1" dirty="0">
                <a:latin typeface="微软雅黑" panose="020B0503020204020204" pitchFamily="34" charset="-122"/>
                <a:ea typeface="微软雅黑" panose="020B0503020204020204" pitchFamily="34" charset="-122"/>
              </a:rPr>
              <a:t>外语系大学英语教研部第一教学团队共有</a:t>
            </a:r>
            <a:r>
              <a:rPr lang="en-US" altLang="zh-CN" sz="2400" b="1" dirty="0">
                <a:latin typeface="微软雅黑" panose="020B0503020204020204" pitchFamily="34" charset="-122"/>
                <a:ea typeface="微软雅黑" panose="020B0503020204020204" pitchFamily="34" charset="-122"/>
              </a:rPr>
              <a:t>22</a:t>
            </a:r>
            <a:r>
              <a:rPr lang="zh-CN" altLang="en-US" sz="2400" b="1" dirty="0">
                <a:latin typeface="微软雅黑" panose="020B0503020204020204" pitchFamily="34" charset="-122"/>
                <a:ea typeface="微软雅黑" panose="020B0503020204020204" pitchFamily="34" charset="-122"/>
              </a:rPr>
              <a:t>名教职工，正教授</a:t>
            </a: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名，副教授</a:t>
            </a:r>
            <a:r>
              <a:rPr lang="en-US" altLang="zh-CN" sz="2400" b="1" dirty="0">
                <a:latin typeface="微软雅黑" panose="020B0503020204020204" pitchFamily="34" charset="-122"/>
                <a:ea typeface="微软雅黑" panose="020B0503020204020204" pitchFamily="34" charset="-122"/>
              </a:rPr>
              <a:t>7</a:t>
            </a:r>
            <a:r>
              <a:rPr lang="zh-CN" altLang="en-US" sz="2400" b="1" dirty="0">
                <a:latin typeface="微软雅黑" panose="020B0503020204020204" pitchFamily="34" charset="-122"/>
                <a:ea typeface="微软雅黑" panose="020B0503020204020204" pitchFamily="34" charset="-122"/>
              </a:rPr>
              <a:t>名，讲师</a:t>
            </a:r>
            <a:r>
              <a:rPr lang="en-US" altLang="zh-CN" sz="2400" b="1" dirty="0">
                <a:latin typeface="微软雅黑" panose="020B0503020204020204" pitchFamily="34" charset="-122"/>
                <a:ea typeface="微软雅黑" panose="020B0503020204020204" pitchFamily="34" charset="-122"/>
              </a:rPr>
              <a:t>14</a:t>
            </a:r>
            <a:r>
              <a:rPr lang="zh-CN" altLang="en-US" sz="2400" b="1" dirty="0">
                <a:latin typeface="微软雅黑" panose="020B0503020204020204" pitchFamily="34" charset="-122"/>
                <a:ea typeface="微软雅黑" panose="020B0503020204020204" pitchFamily="34" charset="-122"/>
              </a:rPr>
              <a:t>名，党支部现有党员</a:t>
            </a:r>
            <a:r>
              <a:rPr lang="en-US" altLang="zh-CN" sz="2400" b="1" dirty="0">
                <a:latin typeface="微软雅黑" panose="020B0503020204020204" pitchFamily="34" charset="-122"/>
                <a:ea typeface="微软雅黑" panose="020B0503020204020204" pitchFamily="34" charset="-122"/>
              </a:rPr>
              <a:t>15</a:t>
            </a:r>
            <a:r>
              <a:rPr lang="zh-CN" altLang="en-US" sz="2400" b="1" dirty="0">
                <a:latin typeface="微软雅黑" panose="020B0503020204020204" pitchFamily="34" charset="-122"/>
                <a:ea typeface="微软雅黑" panose="020B0503020204020204" pitchFamily="34" charset="-122"/>
              </a:rPr>
              <a:t>名（</a:t>
            </a:r>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名出国学习），支部书记杨剑，宣传委员王丽丽，组织委员李宁。近三年主要承担</a:t>
            </a:r>
            <a:r>
              <a:rPr lang="en-US" altLang="zh-CN" sz="2400" b="1" dirty="0">
                <a:latin typeface="微软雅黑" panose="020B0503020204020204" pitchFamily="34" charset="-122"/>
                <a:ea typeface="微软雅黑" panose="020B0503020204020204" pitchFamily="34" charset="-122"/>
              </a:rPr>
              <a:t>2015</a:t>
            </a:r>
            <a:r>
              <a:rPr lang="zh-CN" altLang="en-US" sz="2400" b="1" dirty="0">
                <a:latin typeface="微软雅黑" panose="020B0503020204020204" pitchFamily="34" charset="-122"/>
                <a:ea typeface="微软雅黑" panose="020B0503020204020204" pitchFamily="34" charset="-122"/>
              </a:rPr>
              <a:t>级本科生</a:t>
            </a:r>
            <a:r>
              <a:rPr lang="en-US" altLang="zh-CN" sz="2400" b="1" dirty="0">
                <a:latin typeface="微软雅黑" panose="020B0503020204020204" pitchFamily="34" charset="-122"/>
                <a:ea typeface="微软雅黑" panose="020B0503020204020204" pitchFamily="34" charset="-122"/>
              </a:rPr>
              <a:t>100</a:t>
            </a:r>
            <a:r>
              <a:rPr lang="zh-CN" altLang="en-US" sz="2400" b="1" dirty="0">
                <a:latin typeface="微软雅黑" panose="020B0503020204020204" pitchFamily="34" charset="-122"/>
                <a:ea typeface="微软雅黑" panose="020B0503020204020204" pitchFamily="34" charset="-122"/>
              </a:rPr>
              <a:t>个班</a:t>
            </a:r>
            <a:r>
              <a:rPr lang="en-US" altLang="zh-CN" sz="2400" b="1" dirty="0">
                <a:latin typeface="微软雅黑" panose="020B0503020204020204" pitchFamily="34" charset="-122"/>
                <a:ea typeface="微软雅黑" panose="020B0503020204020204" pitchFamily="34" charset="-122"/>
              </a:rPr>
              <a:t>3000</a:t>
            </a:r>
            <a:r>
              <a:rPr lang="zh-CN" altLang="en-US" sz="2400" b="1" dirty="0">
                <a:latin typeface="微软雅黑" panose="020B0503020204020204" pitchFamily="34" charset="-122"/>
                <a:ea typeface="微软雅黑" panose="020B0503020204020204" pitchFamily="34" charset="-122"/>
              </a:rPr>
              <a:t>余人的大学英语一级</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六级的教学工作。</a:t>
            </a:r>
            <a:endParaRPr lang="zh-CN" altLang="zh-CN" sz="2400" b="1" dirty="0">
              <a:latin typeface="微软雅黑" panose="020B0503020204020204" pitchFamily="34" charset="-122"/>
              <a:ea typeface="微软雅黑" panose="020B0503020204020204" pitchFamily="34" charset="-122"/>
            </a:endParaRP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2627313" y="6400800"/>
            <a:ext cx="4392612" cy="457200"/>
          </a:xfrm>
          <a:prstGeom prst="rect">
            <a:avLst/>
          </a:prstGeom>
          <a:noFill/>
          <a:ln w="9525">
            <a:noFill/>
            <a:miter lim="800000"/>
          </a:ln>
        </p:spPr>
        <p:txBody>
          <a:bodyPr>
            <a:spAutoFit/>
          </a:bodyPr>
          <a:lstStyle/>
          <a:p>
            <a:r>
              <a:rPr lang="en-US" altLang="zh-CN" sz="2400" b="1"/>
              <a:t>2015</a:t>
            </a:r>
            <a:r>
              <a:rPr lang="zh-CN" altLang="en-US" sz="2400" b="1"/>
              <a:t>级</a:t>
            </a:r>
            <a:r>
              <a:rPr lang="en-US" altLang="zh-CN" sz="2400" b="1"/>
              <a:t>3000</a:t>
            </a:r>
            <a:r>
              <a:rPr lang="zh-CN" altLang="en-US" sz="2400" b="1"/>
              <a:t>余名学生 </a:t>
            </a:r>
            <a:r>
              <a:rPr lang="en-US" altLang="zh-CN" b="1"/>
              <a:t>— </a:t>
            </a:r>
            <a:r>
              <a:rPr lang="zh-CN" altLang="en-US" sz="2400" b="1"/>
              <a:t>实践</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45066" name="Picture 16" descr="微信图片_20170618072447"/>
          <p:cNvPicPr>
            <a:picLocks noChangeAspect="1" noChangeArrowheads="1"/>
          </p:cNvPicPr>
          <p:nvPr/>
        </p:nvPicPr>
        <p:blipFill>
          <a:blip r:embed="rId3" cstate="print"/>
          <a:srcRect/>
          <a:stretch>
            <a:fillRect/>
          </a:stretch>
        </p:blipFill>
        <p:spPr bwMode="auto">
          <a:xfrm>
            <a:off x="3059113" y="1844675"/>
            <a:ext cx="6084887" cy="4537075"/>
          </a:xfrm>
          <a:prstGeom prst="rect">
            <a:avLst/>
          </a:prstGeom>
          <a:noFill/>
          <a:ln w="9525">
            <a:noFill/>
            <a:miter lim="800000"/>
            <a:headEnd/>
            <a:tailEnd/>
          </a:ln>
        </p:spPr>
      </p:pic>
      <p:sp>
        <p:nvSpPr>
          <p:cNvPr id="45067" name="Text Box 17"/>
          <p:cNvSpPr txBox="1">
            <a:spLocks noChangeArrowheads="1"/>
          </p:cNvSpPr>
          <p:nvPr/>
        </p:nvSpPr>
        <p:spPr bwMode="auto">
          <a:xfrm>
            <a:off x="0" y="1916113"/>
            <a:ext cx="3608388" cy="4383087"/>
          </a:xfrm>
          <a:prstGeom prst="rect">
            <a:avLst/>
          </a:prstGeom>
          <a:noFill/>
          <a:ln w="9525">
            <a:noFill/>
            <a:miter lim="800000"/>
          </a:ln>
        </p:spPr>
        <p:txBody>
          <a:bodyPr wrap="none">
            <a:spAutoFit/>
          </a:bodyPr>
          <a:lstStyle/>
          <a:p>
            <a:r>
              <a:rPr lang="zh-CN" altLang="en-US" sz="2400" b="1" dirty="0">
                <a:latin typeface="微软雅黑" panose="020B0503020204020204" pitchFamily="34" charset="-122"/>
                <a:ea typeface="微软雅黑" panose="020B0503020204020204" pitchFamily="34" charset="-122"/>
              </a:rPr>
              <a:t>   学生实践举例：</a:t>
            </a: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  人文社会科学学院</a:t>
            </a:r>
          </a:p>
          <a:p>
            <a:r>
              <a:rPr lang="zh-CN" altLang="en-US" sz="2400" b="1" dirty="0">
                <a:latin typeface="微软雅黑" panose="020B0503020204020204" pitchFamily="34" charset="-122"/>
                <a:ea typeface="微软雅黑" panose="020B0503020204020204" pitchFamily="34" charset="-122"/>
              </a:rPr>
              <a:t> </a:t>
            </a:r>
          </a:p>
          <a:p>
            <a:r>
              <a:rPr lang="zh-CN" altLang="en-US" sz="2400" b="1" dirty="0">
                <a:latin typeface="微软雅黑" panose="020B0503020204020204" pitchFamily="34" charset="-122"/>
                <a:ea typeface="微软雅黑" panose="020B0503020204020204" pitchFamily="34" charset="-122"/>
              </a:rPr>
              <a:t>  社会学系</a:t>
            </a: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  王艺多 </a:t>
            </a:r>
            <a:r>
              <a:rPr lang="en-US" altLang="zh-CN" sz="2400" b="1" dirty="0">
                <a:latin typeface="微软雅黑" panose="020B0503020204020204" pitchFamily="34" charset="-122"/>
                <a:ea typeface="微软雅黑" panose="020B0503020204020204" pitchFamily="34" charset="-122"/>
              </a:rPr>
              <a:t>2015134217</a:t>
            </a:r>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I Love My Country”</a:t>
            </a:r>
          </a:p>
          <a:p>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我爱我的祖国</a:t>
            </a:r>
          </a:p>
          <a:p>
            <a:endParaRPr lang="en-US" altLang="zh-CN" b="1" dirty="0"/>
          </a:p>
        </p:txBody>
      </p:sp>
      <p:grpSp>
        <p:nvGrpSpPr>
          <p:cNvPr id="15" name="组合 22"/>
          <p:cNvGrpSpPr/>
          <p:nvPr/>
        </p:nvGrpSpPr>
        <p:grpSpPr bwMode="auto">
          <a:xfrm>
            <a:off x="500034" y="285728"/>
            <a:ext cx="7144401" cy="541338"/>
            <a:chOff x="2138364" y="2933621"/>
            <a:chExt cx="5184094" cy="541414"/>
          </a:xfrm>
        </p:grpSpPr>
        <p:grpSp>
          <p:nvGrpSpPr>
            <p:cNvPr id="16" name="组合 23"/>
            <p:cNvGrpSpPr/>
            <p:nvPr/>
          </p:nvGrpSpPr>
          <p:grpSpPr bwMode="auto">
            <a:xfrm>
              <a:off x="3002458" y="2933621"/>
              <a:ext cx="4320000" cy="541414"/>
              <a:chOff x="3002458" y="2933621"/>
              <a:chExt cx="4320000" cy="541414"/>
            </a:xfrm>
          </p:grpSpPr>
          <p:sp>
            <p:nvSpPr>
              <p:cNvPr id="22" name="平行四边形 21"/>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平行四边形 22"/>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7" name="组合 24"/>
            <p:cNvGrpSpPr/>
            <p:nvPr/>
          </p:nvGrpSpPr>
          <p:grpSpPr bwMode="auto">
            <a:xfrm>
              <a:off x="2138364" y="2933621"/>
              <a:ext cx="720080" cy="541414"/>
              <a:chOff x="2138364" y="2933621"/>
              <a:chExt cx="720080" cy="541414"/>
            </a:xfrm>
          </p:grpSpPr>
          <p:grpSp>
            <p:nvGrpSpPr>
              <p:cNvPr id="18" name="组合 25"/>
              <p:cNvGrpSpPr/>
              <p:nvPr/>
            </p:nvGrpSpPr>
            <p:grpSpPr bwMode="auto">
              <a:xfrm>
                <a:off x="2138364" y="2933621"/>
                <a:ext cx="720080" cy="541414"/>
                <a:chOff x="2138364" y="2933621"/>
                <a:chExt cx="720080" cy="541414"/>
              </a:xfrm>
            </p:grpSpPr>
            <p:sp>
              <p:nvSpPr>
                <p:cNvPr id="20" name="平行四边形 19"/>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9" name="图片 18"/>
              <p:cNvPicPr>
                <a:picLocks noChangeAspect="1"/>
              </p:cNvPicPr>
              <p:nvPr/>
            </p:nvPicPr>
            <p:blipFill>
              <a:blip r:embed="rId4"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6093"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6083"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087" name="Text Box 10"/>
          <p:cNvSpPr txBox="1">
            <a:spLocks noChangeArrowheads="1"/>
          </p:cNvSpPr>
          <p:nvPr/>
        </p:nvSpPr>
        <p:spPr bwMode="auto">
          <a:xfrm>
            <a:off x="2627313" y="6400800"/>
            <a:ext cx="4392612" cy="457200"/>
          </a:xfrm>
          <a:prstGeom prst="rect">
            <a:avLst/>
          </a:prstGeom>
          <a:noFill/>
          <a:ln w="9525">
            <a:noFill/>
            <a:miter lim="800000"/>
          </a:ln>
        </p:spPr>
        <p:txBody>
          <a:bodyPr>
            <a:spAutoFit/>
          </a:bodyPr>
          <a:lstStyle/>
          <a:p>
            <a:r>
              <a:rPr lang="en-US" altLang="zh-CN" sz="2400" b="1"/>
              <a:t>2015</a:t>
            </a:r>
            <a:r>
              <a:rPr lang="zh-CN" altLang="en-US" sz="2400" b="1"/>
              <a:t>级</a:t>
            </a:r>
            <a:r>
              <a:rPr lang="en-US" altLang="zh-CN" sz="2400" b="1"/>
              <a:t>3000</a:t>
            </a:r>
            <a:r>
              <a:rPr lang="zh-CN" altLang="en-US" sz="2400" b="1"/>
              <a:t>余名学生 </a:t>
            </a:r>
            <a:r>
              <a:rPr lang="en-US" altLang="zh-CN" b="1"/>
              <a:t>— </a:t>
            </a:r>
            <a:r>
              <a:rPr lang="zh-CN" altLang="en-US" sz="2400" b="1"/>
              <a:t>实践</a:t>
            </a:r>
          </a:p>
        </p:txBody>
      </p:sp>
      <p:sp>
        <p:nvSpPr>
          <p:cNvPr id="46088"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6089"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46090" name="Picture 15" descr="微信图片_20170618072417"/>
          <p:cNvPicPr>
            <a:picLocks noChangeAspect="1" noChangeArrowheads="1"/>
          </p:cNvPicPr>
          <p:nvPr/>
        </p:nvPicPr>
        <p:blipFill>
          <a:blip r:embed="rId3" cstate="print"/>
          <a:srcRect/>
          <a:stretch>
            <a:fillRect/>
          </a:stretch>
        </p:blipFill>
        <p:spPr bwMode="auto">
          <a:xfrm>
            <a:off x="900113" y="1844675"/>
            <a:ext cx="3311525" cy="4537075"/>
          </a:xfrm>
          <a:prstGeom prst="rect">
            <a:avLst/>
          </a:prstGeom>
          <a:noFill/>
          <a:ln w="9525">
            <a:noFill/>
            <a:miter lim="800000"/>
            <a:headEnd/>
            <a:tailEnd/>
          </a:ln>
        </p:spPr>
      </p:pic>
      <p:pic>
        <p:nvPicPr>
          <p:cNvPr id="46091" name="Picture 16" descr="微信图片_20170618072430"/>
          <p:cNvPicPr>
            <a:picLocks noChangeAspect="1" noChangeArrowheads="1"/>
          </p:cNvPicPr>
          <p:nvPr/>
        </p:nvPicPr>
        <p:blipFill>
          <a:blip r:embed="rId4" cstate="print"/>
          <a:srcRect/>
          <a:stretch>
            <a:fillRect/>
          </a:stretch>
        </p:blipFill>
        <p:spPr bwMode="auto">
          <a:xfrm>
            <a:off x="5292725" y="1844675"/>
            <a:ext cx="3095625" cy="4537075"/>
          </a:xfrm>
          <a:prstGeom prst="rect">
            <a:avLst/>
          </a:prstGeom>
          <a:noFill/>
          <a:ln w="9525">
            <a:noFill/>
            <a:miter lim="800000"/>
            <a:headEnd/>
            <a:tailEnd/>
          </a:ln>
        </p:spPr>
      </p:pic>
      <p:grpSp>
        <p:nvGrpSpPr>
          <p:cNvPr id="15" name="组合 22"/>
          <p:cNvGrpSpPr/>
          <p:nvPr/>
        </p:nvGrpSpPr>
        <p:grpSpPr bwMode="auto">
          <a:xfrm>
            <a:off x="500034" y="285728"/>
            <a:ext cx="7144401" cy="541338"/>
            <a:chOff x="2138364" y="2933621"/>
            <a:chExt cx="5184094" cy="541414"/>
          </a:xfrm>
        </p:grpSpPr>
        <p:grpSp>
          <p:nvGrpSpPr>
            <p:cNvPr id="16" name="组合 23"/>
            <p:cNvGrpSpPr/>
            <p:nvPr/>
          </p:nvGrpSpPr>
          <p:grpSpPr bwMode="auto">
            <a:xfrm>
              <a:off x="3002458" y="2933621"/>
              <a:ext cx="4320000" cy="541414"/>
              <a:chOff x="3002458" y="2933621"/>
              <a:chExt cx="4320000" cy="541414"/>
            </a:xfrm>
          </p:grpSpPr>
          <p:sp>
            <p:nvSpPr>
              <p:cNvPr id="22" name="平行四边形 21"/>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平行四边形 22"/>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7" name="组合 24"/>
            <p:cNvGrpSpPr/>
            <p:nvPr/>
          </p:nvGrpSpPr>
          <p:grpSpPr bwMode="auto">
            <a:xfrm>
              <a:off x="2138364" y="2933621"/>
              <a:ext cx="720080" cy="541414"/>
              <a:chOff x="2138364" y="2933621"/>
              <a:chExt cx="720080" cy="541414"/>
            </a:xfrm>
          </p:grpSpPr>
          <p:grpSp>
            <p:nvGrpSpPr>
              <p:cNvPr id="18" name="组合 25"/>
              <p:cNvGrpSpPr/>
              <p:nvPr/>
            </p:nvGrpSpPr>
            <p:grpSpPr bwMode="auto">
              <a:xfrm>
                <a:off x="2138364" y="2933621"/>
                <a:ext cx="720080" cy="541414"/>
                <a:chOff x="2138364" y="2933621"/>
                <a:chExt cx="720080" cy="541414"/>
              </a:xfrm>
            </p:grpSpPr>
            <p:sp>
              <p:nvSpPr>
                <p:cNvPr id="20" name="平行四边形 19"/>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9" name="图片 18"/>
              <p:cNvPicPr>
                <a:picLocks noChangeAspect="1"/>
              </p:cNvPicPr>
              <p:nvPr/>
            </p:nvPicPr>
            <p:blipFill>
              <a:blip r:embed="rId5"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7117"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7107" name="TextBox 5"/>
          <p:cNvSpPr txBox="1">
            <a:spLocks noChangeArrowheads="1"/>
          </p:cNvSpPr>
          <p:nvPr/>
        </p:nvSpPr>
        <p:spPr bwMode="auto">
          <a:xfrm>
            <a:off x="2516188" y="1125538"/>
            <a:ext cx="4194175" cy="39687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“‘大爱’之学思行支部主题党日”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111" name="Text Box 10"/>
          <p:cNvSpPr txBox="1">
            <a:spLocks noChangeArrowheads="1"/>
          </p:cNvSpPr>
          <p:nvPr/>
        </p:nvSpPr>
        <p:spPr bwMode="auto">
          <a:xfrm>
            <a:off x="2484438" y="6400800"/>
            <a:ext cx="4319587" cy="457200"/>
          </a:xfrm>
          <a:prstGeom prst="rect">
            <a:avLst/>
          </a:prstGeom>
          <a:noFill/>
          <a:ln w="9525">
            <a:noFill/>
            <a:miter lim="800000"/>
          </a:ln>
        </p:spPr>
        <p:txBody>
          <a:bodyPr>
            <a:spAutoFit/>
          </a:bodyPr>
          <a:lstStyle/>
          <a:p>
            <a:r>
              <a:rPr lang="en-US" altLang="zh-CN" sz="2400" b="1"/>
              <a:t>2015</a:t>
            </a:r>
            <a:r>
              <a:rPr lang="zh-CN" altLang="en-US" sz="2400" b="1"/>
              <a:t>级</a:t>
            </a:r>
            <a:r>
              <a:rPr lang="en-US" altLang="zh-CN" sz="2400" b="1"/>
              <a:t>3000</a:t>
            </a:r>
            <a:r>
              <a:rPr lang="zh-CN" altLang="en-US" sz="2400" b="1"/>
              <a:t>余名学生 </a:t>
            </a:r>
            <a:r>
              <a:rPr lang="en-US" altLang="zh-CN" b="1"/>
              <a:t>— </a:t>
            </a:r>
            <a:r>
              <a:rPr lang="zh-CN" altLang="en-US" sz="2400" b="1"/>
              <a:t>实践</a:t>
            </a:r>
          </a:p>
        </p:txBody>
      </p:sp>
      <p:sp>
        <p:nvSpPr>
          <p:cNvPr id="47112" name="AutoShape 11"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7113" name="AutoShape 12"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47114" name="Picture 13" descr="微信图片_20170618072439"/>
          <p:cNvPicPr>
            <a:picLocks noChangeAspect="1" noChangeArrowheads="1"/>
          </p:cNvPicPr>
          <p:nvPr/>
        </p:nvPicPr>
        <p:blipFill>
          <a:blip r:embed="rId3" cstate="print"/>
          <a:srcRect/>
          <a:stretch>
            <a:fillRect/>
          </a:stretch>
        </p:blipFill>
        <p:spPr bwMode="auto">
          <a:xfrm>
            <a:off x="1116013" y="1844675"/>
            <a:ext cx="2951162" cy="4464050"/>
          </a:xfrm>
          <a:prstGeom prst="rect">
            <a:avLst/>
          </a:prstGeom>
          <a:noFill/>
          <a:ln w="9525">
            <a:noFill/>
            <a:miter lim="800000"/>
            <a:headEnd/>
            <a:tailEnd/>
          </a:ln>
        </p:spPr>
      </p:pic>
      <p:pic>
        <p:nvPicPr>
          <p:cNvPr id="47115" name="Picture 15" descr="图片1"/>
          <p:cNvPicPr>
            <a:picLocks noChangeAspect="1" noChangeArrowheads="1"/>
          </p:cNvPicPr>
          <p:nvPr/>
        </p:nvPicPr>
        <p:blipFill>
          <a:blip r:embed="rId4" cstate="print"/>
          <a:srcRect/>
          <a:stretch>
            <a:fillRect/>
          </a:stretch>
        </p:blipFill>
        <p:spPr bwMode="auto">
          <a:xfrm>
            <a:off x="5003800" y="1844675"/>
            <a:ext cx="2879725" cy="3527425"/>
          </a:xfrm>
          <a:prstGeom prst="rect">
            <a:avLst/>
          </a:prstGeom>
          <a:noFill/>
          <a:ln w="9525">
            <a:noFill/>
            <a:miter lim="800000"/>
            <a:headEnd/>
            <a:tailEnd/>
          </a:ln>
        </p:spPr>
      </p:pic>
      <p:grpSp>
        <p:nvGrpSpPr>
          <p:cNvPr id="15" name="组合 22"/>
          <p:cNvGrpSpPr/>
          <p:nvPr/>
        </p:nvGrpSpPr>
        <p:grpSpPr bwMode="auto">
          <a:xfrm>
            <a:off x="500034" y="285728"/>
            <a:ext cx="7144401" cy="541338"/>
            <a:chOff x="2138364" y="2933621"/>
            <a:chExt cx="5184094" cy="541414"/>
          </a:xfrm>
        </p:grpSpPr>
        <p:grpSp>
          <p:nvGrpSpPr>
            <p:cNvPr id="16" name="组合 23"/>
            <p:cNvGrpSpPr/>
            <p:nvPr/>
          </p:nvGrpSpPr>
          <p:grpSpPr bwMode="auto">
            <a:xfrm>
              <a:off x="3002458" y="2933621"/>
              <a:ext cx="4320000" cy="541414"/>
              <a:chOff x="3002458" y="2933621"/>
              <a:chExt cx="4320000" cy="541414"/>
            </a:xfrm>
          </p:grpSpPr>
          <p:sp>
            <p:nvSpPr>
              <p:cNvPr id="22" name="平行四边形 21"/>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平行四边形 22"/>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17" name="组合 24"/>
            <p:cNvGrpSpPr/>
            <p:nvPr/>
          </p:nvGrpSpPr>
          <p:grpSpPr bwMode="auto">
            <a:xfrm>
              <a:off x="2138364" y="2933621"/>
              <a:ext cx="720080" cy="541414"/>
              <a:chOff x="2138364" y="2933621"/>
              <a:chExt cx="720080" cy="541414"/>
            </a:xfrm>
          </p:grpSpPr>
          <p:grpSp>
            <p:nvGrpSpPr>
              <p:cNvPr id="18" name="组合 25"/>
              <p:cNvGrpSpPr/>
              <p:nvPr/>
            </p:nvGrpSpPr>
            <p:grpSpPr bwMode="auto">
              <a:xfrm>
                <a:off x="2138364" y="2933621"/>
                <a:ext cx="720080" cy="541414"/>
                <a:chOff x="2138364" y="2933621"/>
                <a:chExt cx="720080" cy="541414"/>
              </a:xfrm>
            </p:grpSpPr>
            <p:sp>
              <p:nvSpPr>
                <p:cNvPr id="20" name="平行四边形 19"/>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9" name="图片 18"/>
              <p:cNvPicPr>
                <a:picLocks noChangeAspect="1"/>
              </p:cNvPicPr>
              <p:nvPr/>
            </p:nvPicPr>
            <p:blipFill>
              <a:blip r:embed="rId5"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图片 20"/>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cxnSp>
        <p:nvCxnSpPr>
          <p:cNvPr id="67" name="直接连接符 66"/>
          <p:cNvCxnSpPr/>
          <p:nvPr/>
        </p:nvCxnSpPr>
        <p:spPr>
          <a:xfrm rot="-4560000">
            <a:off x="1724031" y="-3114675"/>
            <a:ext cx="90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4560000">
            <a:off x="2514757" y="-3114675"/>
            <a:ext cx="899997"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4560000">
            <a:off x="7126123" y="-3114675"/>
            <a:ext cx="90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pic>
        <p:nvPicPr>
          <p:cNvPr id="48143" name="图片 22"/>
          <p:cNvPicPr>
            <a:picLocks noChangeAspect="1"/>
          </p:cNvPicPr>
          <p:nvPr/>
        </p:nvPicPr>
        <p:blipFill>
          <a:blip r:embed="rId3" cstate="print"/>
          <a:srcRect r="12177" b="4285"/>
          <a:stretch>
            <a:fillRect/>
          </a:stretch>
        </p:blipFill>
        <p:spPr bwMode="auto">
          <a:xfrm>
            <a:off x="8027988" y="5311775"/>
            <a:ext cx="1116012" cy="1069975"/>
          </a:xfrm>
          <a:prstGeom prst="rect">
            <a:avLst/>
          </a:prstGeom>
          <a:noFill/>
          <a:ln w="9525">
            <a:noFill/>
            <a:miter lim="800000"/>
            <a:headEnd/>
            <a:tailEnd/>
          </a:ln>
        </p:spPr>
      </p:pic>
      <p:sp>
        <p:nvSpPr>
          <p:cNvPr id="48144" name="Text Box 23"/>
          <p:cNvSpPr txBox="1">
            <a:spLocks noChangeArrowheads="1"/>
          </p:cNvSpPr>
          <p:nvPr/>
        </p:nvSpPr>
        <p:spPr bwMode="auto">
          <a:xfrm>
            <a:off x="1000100" y="2349500"/>
            <a:ext cx="7143800" cy="2918941"/>
          </a:xfrm>
          <a:prstGeom prst="rect">
            <a:avLst/>
          </a:prstGeom>
          <a:noFill/>
          <a:ln w="9525">
            <a:noFill/>
            <a:miter lim="800000"/>
          </a:ln>
        </p:spPr>
        <p:txBody>
          <a:bodyPr wrap="square">
            <a:spAutoFit/>
          </a:bodyPr>
          <a:lstStyle/>
          <a:p>
            <a:pPr algn="just">
              <a:lnSpc>
                <a:spcPts val="4500"/>
              </a:lnSpc>
            </a:pPr>
            <a:r>
              <a:rPr lang="zh-CN" altLang="en-US" sz="2800" b="1" dirty="0">
                <a:solidFill>
                  <a:schemeClr val="bg1"/>
                </a:solidFill>
                <a:latin typeface="微软雅黑" panose="020B0503020204020204" pitchFamily="34" charset="-122"/>
                <a:ea typeface="微软雅黑" panose="020B0503020204020204" pitchFamily="34" charset="-122"/>
              </a:rPr>
              <a:t>      全体党员教师在履职尽责的基础上，利用业余时间积极为师生办实事。通过</a:t>
            </a:r>
            <a:r>
              <a:rPr lang="en-US" altLang="zh-CN" sz="2800" b="1" dirty="0">
                <a:solidFill>
                  <a:schemeClr val="bg1"/>
                </a:solidFill>
                <a:latin typeface="微软雅黑" panose="020B0503020204020204" pitchFamily="34" charset="-122"/>
                <a:ea typeface="微软雅黑" panose="020B0503020204020204" pitchFamily="34" charset="-122"/>
              </a:rPr>
              <a:t>QQ</a:t>
            </a:r>
            <a:r>
              <a:rPr lang="zh-CN" altLang="en-US" sz="2800" b="1" dirty="0">
                <a:solidFill>
                  <a:schemeClr val="bg1"/>
                </a:solidFill>
                <a:latin typeface="微软雅黑" panose="020B0503020204020204" pitchFamily="34" charset="-122"/>
                <a:ea typeface="微软雅黑" panose="020B0503020204020204" pitchFamily="34" charset="-122"/>
              </a:rPr>
              <a:t>群传递每个教学模块实践课学习材料，“线上”点对点、“线下”面对面答疑解惑累计</a:t>
            </a:r>
            <a:r>
              <a:rPr lang="en-US" altLang="zh-CN" sz="2800" b="1" dirty="0">
                <a:solidFill>
                  <a:schemeClr val="bg1"/>
                </a:solidFill>
                <a:latin typeface="微软雅黑" panose="020B0503020204020204" pitchFamily="34" charset="-122"/>
                <a:ea typeface="微软雅黑" panose="020B0503020204020204" pitchFamily="34" charset="-122"/>
              </a:rPr>
              <a:t>2500</a:t>
            </a:r>
            <a:r>
              <a:rPr lang="zh-CN" altLang="en-US" sz="2800" b="1" dirty="0">
                <a:solidFill>
                  <a:schemeClr val="bg1"/>
                </a:solidFill>
                <a:latin typeface="微软雅黑" panose="020B0503020204020204" pitchFamily="34" charset="-122"/>
                <a:ea typeface="微软雅黑" panose="020B0503020204020204" pitchFamily="34" charset="-122"/>
              </a:rPr>
              <a:t>件次，为有困难教师开展服务</a:t>
            </a:r>
            <a:r>
              <a:rPr lang="en-US" altLang="zh-CN" sz="2800" b="1" dirty="0">
                <a:solidFill>
                  <a:schemeClr val="bg1"/>
                </a:solidFill>
                <a:latin typeface="微软雅黑" panose="020B0503020204020204" pitchFamily="34" charset="-122"/>
                <a:ea typeface="微软雅黑" panose="020B0503020204020204" pitchFamily="34" charset="-122"/>
              </a:rPr>
              <a:t>20</a:t>
            </a:r>
            <a:r>
              <a:rPr lang="zh-CN" altLang="en-US" sz="2800" b="1" dirty="0">
                <a:solidFill>
                  <a:schemeClr val="bg1"/>
                </a:solidFill>
                <a:latin typeface="微软雅黑" panose="020B0503020204020204" pitchFamily="34" charset="-122"/>
                <a:ea typeface="微软雅黑" panose="020B0503020204020204" pitchFamily="34" charset="-122"/>
              </a:rPr>
              <a:t>余件次。</a:t>
            </a:r>
          </a:p>
        </p:txBody>
      </p:sp>
      <p:grpSp>
        <p:nvGrpSpPr>
          <p:cNvPr id="16" name="组合 31"/>
          <p:cNvGrpSpPr/>
          <p:nvPr/>
        </p:nvGrpSpPr>
        <p:grpSpPr bwMode="auto">
          <a:xfrm>
            <a:off x="1357290" y="571480"/>
            <a:ext cx="7142214" cy="541337"/>
            <a:chOff x="1917376" y="3806394"/>
            <a:chExt cx="5184094" cy="541414"/>
          </a:xfrm>
        </p:grpSpPr>
        <p:grpSp>
          <p:nvGrpSpPr>
            <p:cNvPr id="17" name="组合 32"/>
            <p:cNvGrpSpPr/>
            <p:nvPr/>
          </p:nvGrpSpPr>
          <p:grpSpPr bwMode="auto">
            <a:xfrm>
              <a:off x="2781470" y="3806394"/>
              <a:ext cx="4320000" cy="541414"/>
              <a:chOff x="2781470" y="3806394"/>
              <a:chExt cx="4320000" cy="541414"/>
            </a:xfrm>
          </p:grpSpPr>
          <p:sp>
            <p:nvSpPr>
              <p:cNvPr id="25" name="平行四边形 24"/>
              <p:cNvSpPr/>
              <p:nvPr/>
            </p:nvSpPr>
            <p:spPr>
              <a:xfrm>
                <a:off x="2781470" y="3806394"/>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平行四边形 25"/>
              <p:cNvSpPr/>
              <p:nvPr/>
            </p:nvSpPr>
            <p:spPr>
              <a:xfrm>
                <a:off x="2840400" y="38448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开展服务型党支部建设有活力</a:t>
                </a:r>
              </a:p>
            </p:txBody>
          </p:sp>
        </p:grpSp>
        <p:grpSp>
          <p:nvGrpSpPr>
            <p:cNvPr id="18" name="组合 33"/>
            <p:cNvGrpSpPr/>
            <p:nvPr/>
          </p:nvGrpSpPr>
          <p:grpSpPr bwMode="auto">
            <a:xfrm>
              <a:off x="1917376" y="3806394"/>
              <a:ext cx="720080" cy="541414"/>
              <a:chOff x="1917376" y="3806394"/>
              <a:chExt cx="720080" cy="541414"/>
            </a:xfrm>
          </p:grpSpPr>
          <p:grpSp>
            <p:nvGrpSpPr>
              <p:cNvPr id="21" name="组合 34"/>
              <p:cNvGrpSpPr/>
              <p:nvPr/>
            </p:nvGrpSpPr>
            <p:grpSpPr bwMode="auto">
              <a:xfrm>
                <a:off x="1917376" y="3806394"/>
                <a:ext cx="720080" cy="541414"/>
                <a:chOff x="1917376" y="3806394"/>
                <a:chExt cx="720080" cy="541414"/>
              </a:xfrm>
            </p:grpSpPr>
            <p:sp>
              <p:nvSpPr>
                <p:cNvPr id="23" name="平行四边形 22"/>
                <p:cNvSpPr/>
                <p:nvPr/>
              </p:nvSpPr>
              <p:spPr>
                <a:xfrm>
                  <a:off x="1917376" y="3806394"/>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平行四边形 23"/>
                <p:cNvSpPr/>
                <p:nvPr/>
              </p:nvSpPr>
              <p:spPr>
                <a:xfrm>
                  <a:off x="1965600" y="38448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2" name="图片 21"/>
              <p:cNvPicPr>
                <a:picLocks noChangeAspect="1"/>
              </p:cNvPicPr>
              <p:nvPr/>
            </p:nvPicPr>
            <p:blipFill>
              <a:blip r:embed="rId4" cstate="print"/>
              <a:stretch>
                <a:fillRect/>
              </a:stretch>
            </p:blipFill>
            <p:spPr>
              <a:xfrm>
                <a:off x="2052338" y="3860377"/>
                <a:ext cx="431876" cy="433449"/>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9163"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9155" name="TextBox 5"/>
          <p:cNvSpPr txBox="1">
            <a:spLocks noChangeArrowheads="1"/>
          </p:cNvSpPr>
          <p:nvPr/>
        </p:nvSpPr>
        <p:spPr bwMode="auto">
          <a:xfrm>
            <a:off x="2516188" y="1125538"/>
            <a:ext cx="4194175" cy="457200"/>
          </a:xfrm>
          <a:prstGeom prst="rect">
            <a:avLst/>
          </a:prstGeom>
          <a:noFill/>
          <a:ln w="9525">
            <a:noFill/>
            <a:miter lim="800000"/>
          </a:ln>
        </p:spPr>
        <p:txBody>
          <a:bodyPr>
            <a:spAutoFit/>
          </a:bodyPr>
          <a:lstStyle/>
          <a:p>
            <a:pPr algn="ctr"/>
            <a:r>
              <a:rPr lang="zh-CN" altLang="en-US" sz="2400" b="1">
                <a:solidFill>
                  <a:srgbClr val="FFFF99"/>
                </a:solidFill>
                <a:latin typeface="微软雅黑" panose="020B0503020204020204" pitchFamily="34" charset="-122"/>
                <a:ea typeface="微软雅黑" panose="020B0503020204020204" pitchFamily="34" charset="-122"/>
              </a:rPr>
              <a:t>“点对点、面对面”</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158" name="Text Box 10"/>
          <p:cNvSpPr txBox="1">
            <a:spLocks noChangeArrowheads="1"/>
          </p:cNvSpPr>
          <p:nvPr/>
        </p:nvSpPr>
        <p:spPr bwMode="auto">
          <a:xfrm>
            <a:off x="3132138" y="6461125"/>
            <a:ext cx="2484437" cy="396875"/>
          </a:xfrm>
          <a:prstGeom prst="rect">
            <a:avLst/>
          </a:prstGeom>
          <a:noFill/>
          <a:ln w="9525">
            <a:noFill/>
            <a:miter lim="800000"/>
          </a:ln>
        </p:spPr>
        <p:txBody>
          <a:bodyPr wrap="none">
            <a:spAutoFit/>
          </a:bodyPr>
          <a:lstStyle/>
          <a:p>
            <a:r>
              <a:rPr lang="zh-CN" altLang="en-US" sz="2000" b="1"/>
              <a:t>服务学生、服务教师</a:t>
            </a:r>
          </a:p>
        </p:txBody>
      </p:sp>
      <p:pic>
        <p:nvPicPr>
          <p:cNvPr id="49160" name="Picture 13" descr="360截图20170619194744843"/>
          <p:cNvPicPr>
            <a:picLocks noChangeAspect="1" noChangeArrowheads="1"/>
          </p:cNvPicPr>
          <p:nvPr/>
        </p:nvPicPr>
        <p:blipFill>
          <a:blip r:embed="rId3" cstate="print"/>
          <a:srcRect/>
          <a:stretch>
            <a:fillRect/>
          </a:stretch>
        </p:blipFill>
        <p:spPr bwMode="auto">
          <a:xfrm>
            <a:off x="250825" y="2349500"/>
            <a:ext cx="4413250" cy="3600450"/>
          </a:xfrm>
          <a:prstGeom prst="rect">
            <a:avLst/>
          </a:prstGeom>
          <a:noFill/>
          <a:ln w="9525">
            <a:noFill/>
            <a:miter lim="800000"/>
            <a:headEnd/>
            <a:tailEnd/>
          </a:ln>
        </p:spPr>
      </p:pic>
      <p:pic>
        <p:nvPicPr>
          <p:cNvPr id="49161" name="Picture 12" descr="QQ图片20170406131937"/>
          <p:cNvPicPr>
            <a:picLocks noChangeAspect="1" noChangeArrowheads="1"/>
          </p:cNvPicPr>
          <p:nvPr/>
        </p:nvPicPr>
        <p:blipFill>
          <a:blip r:embed="rId4" cstate="print"/>
          <a:srcRect/>
          <a:stretch>
            <a:fillRect/>
          </a:stretch>
        </p:blipFill>
        <p:spPr bwMode="auto">
          <a:xfrm>
            <a:off x="4787900" y="2349500"/>
            <a:ext cx="4159250" cy="3600450"/>
          </a:xfrm>
          <a:prstGeom prst="rect">
            <a:avLst/>
          </a:prstGeom>
          <a:noFill/>
          <a:ln w="9525">
            <a:noFill/>
            <a:miter lim="800000"/>
            <a:headEnd/>
            <a:tailEnd/>
          </a:ln>
        </p:spPr>
      </p:pic>
      <p:grpSp>
        <p:nvGrpSpPr>
          <p:cNvPr id="13" name="组合 31"/>
          <p:cNvGrpSpPr/>
          <p:nvPr/>
        </p:nvGrpSpPr>
        <p:grpSpPr bwMode="auto">
          <a:xfrm>
            <a:off x="1000100" y="285728"/>
            <a:ext cx="7142214" cy="541337"/>
            <a:chOff x="1917376" y="3806394"/>
            <a:chExt cx="5184094" cy="541414"/>
          </a:xfrm>
        </p:grpSpPr>
        <p:grpSp>
          <p:nvGrpSpPr>
            <p:cNvPr id="14" name="组合 32"/>
            <p:cNvGrpSpPr/>
            <p:nvPr/>
          </p:nvGrpSpPr>
          <p:grpSpPr bwMode="auto">
            <a:xfrm>
              <a:off x="2781470" y="3806394"/>
              <a:ext cx="4320000" cy="541414"/>
              <a:chOff x="2781470" y="3806394"/>
              <a:chExt cx="4320000" cy="541414"/>
            </a:xfrm>
          </p:grpSpPr>
          <p:sp>
            <p:nvSpPr>
              <p:cNvPr id="20" name="平行四边形 19"/>
              <p:cNvSpPr/>
              <p:nvPr/>
            </p:nvSpPr>
            <p:spPr>
              <a:xfrm>
                <a:off x="2781470" y="3806394"/>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平行四边形 20"/>
              <p:cNvSpPr/>
              <p:nvPr/>
            </p:nvSpPr>
            <p:spPr>
              <a:xfrm>
                <a:off x="2840400" y="38448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开展服务型党支部建设有活力</a:t>
                </a:r>
              </a:p>
            </p:txBody>
          </p:sp>
        </p:grpSp>
        <p:grpSp>
          <p:nvGrpSpPr>
            <p:cNvPr id="15" name="组合 33"/>
            <p:cNvGrpSpPr/>
            <p:nvPr/>
          </p:nvGrpSpPr>
          <p:grpSpPr bwMode="auto">
            <a:xfrm>
              <a:off x="1917376" y="3806394"/>
              <a:ext cx="720080" cy="541414"/>
              <a:chOff x="1917376" y="3806394"/>
              <a:chExt cx="720080" cy="541414"/>
            </a:xfrm>
          </p:grpSpPr>
          <p:grpSp>
            <p:nvGrpSpPr>
              <p:cNvPr id="16" name="组合 34"/>
              <p:cNvGrpSpPr/>
              <p:nvPr/>
            </p:nvGrpSpPr>
            <p:grpSpPr bwMode="auto">
              <a:xfrm>
                <a:off x="1917376" y="3806394"/>
                <a:ext cx="720080" cy="541414"/>
                <a:chOff x="1917376" y="3806394"/>
                <a:chExt cx="720080" cy="541414"/>
              </a:xfrm>
            </p:grpSpPr>
            <p:sp>
              <p:nvSpPr>
                <p:cNvPr id="18" name="平行四边形 17"/>
                <p:cNvSpPr/>
                <p:nvPr/>
              </p:nvSpPr>
              <p:spPr>
                <a:xfrm>
                  <a:off x="1917376" y="3806394"/>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平行四边形 18"/>
                <p:cNvSpPr/>
                <p:nvPr/>
              </p:nvSpPr>
              <p:spPr>
                <a:xfrm>
                  <a:off x="1965600" y="38448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7" name="图片 16"/>
              <p:cNvPicPr>
                <a:picLocks noChangeAspect="1"/>
              </p:cNvPicPr>
              <p:nvPr/>
            </p:nvPicPr>
            <p:blipFill>
              <a:blip r:embed="rId5" cstate="print"/>
              <a:stretch>
                <a:fillRect/>
              </a:stretch>
            </p:blipFill>
            <p:spPr>
              <a:xfrm>
                <a:off x="2052338" y="3860377"/>
                <a:ext cx="431876" cy="433449"/>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组合 1"/>
          <p:cNvGrpSpPr/>
          <p:nvPr/>
        </p:nvGrpSpPr>
        <p:grpSpPr bwMode="auto">
          <a:xfrm>
            <a:off x="1116013" y="-171450"/>
            <a:ext cx="8027987" cy="1368425"/>
            <a:chOff x="1115616" y="476672"/>
            <a:chExt cx="8028384" cy="1368152"/>
          </a:xfrm>
        </p:grpSpPr>
        <p:sp>
          <p:nvSpPr>
            <p:cNvPr id="3" name="Rectangle 7"/>
            <p:cNvSpPr/>
            <p:nvPr/>
          </p:nvSpPr>
          <p:spPr>
            <a:xfrm>
              <a:off x="1115616" y="1021076"/>
              <a:ext cx="8028384" cy="8237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0214" name="图片 3"/>
            <p:cNvPicPr>
              <a:picLocks noChangeAspect="1"/>
            </p:cNvPicPr>
            <p:nvPr/>
          </p:nvPicPr>
          <p:blipFill>
            <a:blip r:embed="rId2" cstate="print"/>
            <a:srcRect r="12177" b="4285"/>
            <a:stretch>
              <a:fillRect/>
            </a:stretch>
          </p:blipFill>
          <p:spPr bwMode="auto">
            <a:xfrm>
              <a:off x="8063622" y="476672"/>
              <a:ext cx="1080378" cy="1368152"/>
            </a:xfrm>
            <a:prstGeom prst="rect">
              <a:avLst/>
            </a:prstGeom>
            <a:noFill/>
            <a:ln w="9525">
              <a:noFill/>
              <a:miter lim="800000"/>
              <a:headEnd/>
              <a:tailEnd/>
            </a:ln>
          </p:spPr>
        </p:pic>
      </p:grpSp>
      <p:grpSp>
        <p:nvGrpSpPr>
          <p:cNvPr id="50178" name="组合 4"/>
          <p:cNvGrpSpPr/>
          <p:nvPr/>
        </p:nvGrpSpPr>
        <p:grpSpPr bwMode="auto">
          <a:xfrm>
            <a:off x="2135188" y="477838"/>
            <a:ext cx="5676900" cy="641350"/>
            <a:chOff x="2134570" y="477543"/>
            <a:chExt cx="5677790" cy="641567"/>
          </a:xfrm>
        </p:grpSpPr>
        <p:sp>
          <p:nvSpPr>
            <p:cNvPr id="50210" name="TextBox 5"/>
            <p:cNvSpPr txBox="1">
              <a:spLocks noChangeArrowheads="1"/>
            </p:cNvSpPr>
            <p:nvPr/>
          </p:nvSpPr>
          <p:spPr bwMode="auto">
            <a:xfrm>
              <a:off x="2515630" y="477543"/>
              <a:ext cx="4936311" cy="641567"/>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服务型党支部建设</a:t>
              </a:r>
            </a:p>
          </p:txBody>
        </p:sp>
        <p:sp>
          <p:nvSpPr>
            <p:cNvPr id="7" name="任意多边形 6"/>
            <p:cNvSpPr/>
            <p:nvPr/>
          </p:nvSpPr>
          <p:spPr>
            <a:xfrm>
              <a:off x="2134570" y="512480"/>
              <a:ext cx="360418" cy="576457"/>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任意多边形 7"/>
            <p:cNvSpPr/>
            <p:nvPr/>
          </p:nvSpPr>
          <p:spPr>
            <a:xfrm flipH="1">
              <a:off x="7451941" y="512480"/>
              <a:ext cx="360419" cy="576457"/>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0179" name="内容占位符 2"/>
          <p:cNvSpPr>
            <a:spLocks noGrp="1"/>
          </p:cNvSpPr>
          <p:nvPr>
            <p:ph idx="4294967295"/>
          </p:nvPr>
        </p:nvSpPr>
        <p:spPr bwMode="auto">
          <a:xfrm>
            <a:off x="457200" y="1357313"/>
            <a:ext cx="8472488" cy="5143500"/>
          </a:xfrm>
          <a:prstGeom prst="rect">
            <a:avLst/>
          </a:prstGeom>
          <a:noFill/>
          <a:ln>
            <a:miter lim="800000"/>
          </a:ln>
        </p:spPr>
        <p:txBody>
          <a:bodyPr/>
          <a:lstStyle/>
          <a:p>
            <a:pPr eaLnBrk="1" hangingPunct="1">
              <a:buFont typeface="Wingdings" panose="05000000000000000000" pitchFamily="2" charset="2"/>
              <a:buNone/>
            </a:pPr>
            <a:endParaRPr lang="en-US" altLang="zh-CN" sz="1800" smtClean="0">
              <a:solidFill>
                <a:srgbClr val="002060"/>
              </a:solidFill>
              <a:ea typeface="楷体_GB2312" panose="02010609030101010101" pitchFamily="49" charset="-122"/>
            </a:endParaRPr>
          </a:p>
          <a:p>
            <a:pPr eaLnBrk="1" hangingPunct="1">
              <a:buFont typeface="Wingdings" panose="05000000000000000000" pitchFamily="2" charset="2"/>
              <a:buNone/>
            </a:pPr>
            <a:endParaRPr lang="en-US" altLang="zh-CN" sz="1800" smtClean="0">
              <a:solidFill>
                <a:srgbClr val="002060"/>
              </a:solidFill>
              <a:ea typeface="楷体_GB2312" panose="02010609030101010101" pitchFamily="49" charset="-122"/>
            </a:endParaRPr>
          </a:p>
          <a:p>
            <a:pPr eaLnBrk="1" hangingPunct="1">
              <a:buFont typeface="Wingdings" panose="05000000000000000000" pitchFamily="2" charset="2"/>
              <a:buNone/>
            </a:pPr>
            <a:endParaRPr lang="en-US" altLang="zh-CN" sz="1800" smtClean="0">
              <a:solidFill>
                <a:srgbClr val="002060"/>
              </a:solidFill>
              <a:ea typeface="楷体_GB2312" panose="02010609030101010101" pitchFamily="49" charset="-122"/>
            </a:endParaRPr>
          </a:p>
          <a:p>
            <a:pPr eaLnBrk="1" hangingPunct="1">
              <a:buFont typeface="Wingdings" panose="05000000000000000000" pitchFamily="2" charset="2"/>
              <a:buNone/>
            </a:pPr>
            <a:endParaRPr lang="en-US" altLang="zh-CN" sz="1800" smtClean="0">
              <a:solidFill>
                <a:srgbClr val="002060"/>
              </a:solidFill>
              <a:ea typeface="楷体_GB2312" panose="02010609030101010101" pitchFamily="49" charset="-122"/>
            </a:endParaRPr>
          </a:p>
          <a:p>
            <a:pPr eaLnBrk="1" hangingPunct="1">
              <a:buFont typeface="Wingdings" panose="05000000000000000000" pitchFamily="2" charset="2"/>
              <a:buNone/>
            </a:pPr>
            <a:endParaRPr lang="en-US" altLang="zh-CN" sz="1800" smtClean="0">
              <a:solidFill>
                <a:srgbClr val="002060"/>
              </a:solidFill>
              <a:ea typeface="楷体_GB2312" panose="02010609030101010101" pitchFamily="49" charset="-122"/>
            </a:endParaRPr>
          </a:p>
          <a:p>
            <a:pPr eaLnBrk="1" hangingPunct="1">
              <a:buFont typeface="Wingdings" panose="05000000000000000000" pitchFamily="2" charset="2"/>
              <a:buNone/>
            </a:pPr>
            <a:endParaRPr lang="zh-CN" altLang="en-US" sz="1800" smtClean="0">
              <a:ea typeface="楷体_GB2312" panose="02010609030101010101" pitchFamily="49" charset="-122"/>
            </a:endParaRPr>
          </a:p>
          <a:p>
            <a:pPr algn="ctr">
              <a:spcBef>
                <a:spcPct val="0"/>
              </a:spcBef>
              <a:buFont typeface="Wingdings" panose="05000000000000000000" pitchFamily="2" charset="2"/>
              <a:buChar char="§"/>
            </a:pPr>
            <a:endParaRPr lang="zh-CN" altLang="en-US" sz="2000" b="1" smtClean="0">
              <a:solidFill>
                <a:srgbClr val="122EF0"/>
              </a:solidFill>
              <a:latin typeface="黑体" panose="02010609060101010101" pitchFamily="2" charset="-122"/>
              <a:ea typeface="黑体" panose="02010609060101010101" pitchFamily="2" charset="-122"/>
            </a:endParaRPr>
          </a:p>
        </p:txBody>
      </p:sp>
      <p:grpSp>
        <p:nvGrpSpPr>
          <p:cNvPr id="50180" name="组合 57"/>
          <p:cNvGrpSpPr/>
          <p:nvPr/>
        </p:nvGrpSpPr>
        <p:grpSpPr bwMode="auto">
          <a:xfrm>
            <a:off x="0" y="1327150"/>
            <a:ext cx="8815388" cy="3351213"/>
            <a:chOff x="0" y="1671638"/>
            <a:chExt cx="8815388" cy="3350607"/>
          </a:xfrm>
        </p:grpSpPr>
        <p:sp>
          <p:nvSpPr>
            <p:cNvPr id="50182" name="AutoShape 5"/>
            <p:cNvSpPr>
              <a:spLocks noChangeArrowheads="1"/>
            </p:cNvSpPr>
            <p:nvPr/>
          </p:nvSpPr>
          <p:spPr bwMode="auto">
            <a:xfrm>
              <a:off x="152400" y="1694904"/>
              <a:ext cx="4038600" cy="576263"/>
            </a:xfrm>
            <a:prstGeom prst="roundRect">
              <a:avLst>
                <a:gd name="adj" fmla="val 9106"/>
              </a:avLst>
            </a:prstGeom>
            <a:noFill/>
            <a:ln w="25400">
              <a:solidFill>
                <a:schemeClr val="bg1"/>
              </a:solidFill>
              <a:round/>
            </a:ln>
          </p:spPr>
          <p:txBody>
            <a:bodyPr wrap="none" anchor="ctr"/>
            <a:lstStyle/>
            <a:p>
              <a:pPr algn="ctr" eaLnBrk="0" hangingPunct="0"/>
              <a:endParaRPr lang="en-US" altLang="zh-CN" sz="2800" b="1">
                <a:solidFill>
                  <a:srgbClr val="FF0000"/>
                </a:solidFill>
                <a:latin typeface="华文新魏" panose="02010800040101010101" pitchFamily="2" charset="-122"/>
                <a:ea typeface="华文新魏" panose="02010800040101010101" pitchFamily="2" charset="-122"/>
              </a:endParaRPr>
            </a:p>
          </p:txBody>
        </p:sp>
        <p:sp>
          <p:nvSpPr>
            <p:cNvPr id="50183" name="AutoShape 6"/>
            <p:cNvSpPr>
              <a:spLocks noChangeArrowheads="1"/>
            </p:cNvSpPr>
            <p:nvPr/>
          </p:nvSpPr>
          <p:spPr bwMode="auto">
            <a:xfrm>
              <a:off x="142875" y="2414042"/>
              <a:ext cx="4038600" cy="647700"/>
            </a:xfrm>
            <a:prstGeom prst="roundRect">
              <a:avLst>
                <a:gd name="adj" fmla="val 9106"/>
              </a:avLst>
            </a:prstGeom>
            <a:noFill/>
            <a:ln w="25400">
              <a:solidFill>
                <a:schemeClr val="bg1"/>
              </a:solidFill>
              <a:round/>
            </a:ln>
          </p:spPr>
          <p:txBody>
            <a:bodyPr wrap="none" anchor="ctr"/>
            <a:lstStyle/>
            <a:p>
              <a:pPr algn="ctr" eaLnBrk="0" hangingPunct="0"/>
              <a:endParaRPr lang="en-US" altLang="zh-CN" sz="2800" b="1">
                <a:solidFill>
                  <a:srgbClr val="FF0000"/>
                </a:solidFill>
                <a:latin typeface="华文新魏" panose="02010800040101010101" pitchFamily="2" charset="-122"/>
                <a:ea typeface="华文新魏" panose="02010800040101010101" pitchFamily="2" charset="-122"/>
              </a:endParaRPr>
            </a:p>
          </p:txBody>
        </p:sp>
        <p:sp>
          <p:nvSpPr>
            <p:cNvPr id="50184" name="AutoShape 6"/>
            <p:cNvSpPr>
              <a:spLocks noChangeArrowheads="1"/>
            </p:cNvSpPr>
            <p:nvPr/>
          </p:nvSpPr>
          <p:spPr bwMode="auto">
            <a:xfrm>
              <a:off x="142875" y="4057104"/>
              <a:ext cx="4038600" cy="647700"/>
            </a:xfrm>
            <a:prstGeom prst="roundRect">
              <a:avLst>
                <a:gd name="adj" fmla="val 9106"/>
              </a:avLst>
            </a:prstGeom>
            <a:noFill/>
            <a:ln w="25400">
              <a:solidFill>
                <a:schemeClr val="bg1"/>
              </a:solidFill>
              <a:round/>
            </a:ln>
          </p:spPr>
          <p:txBody>
            <a:bodyPr wrap="none" anchor="ctr"/>
            <a:lstStyle/>
            <a:p>
              <a:pPr algn="ctr" eaLnBrk="0" hangingPunct="0"/>
              <a:endParaRPr lang="en-US" altLang="zh-CN" sz="2800" b="1">
                <a:solidFill>
                  <a:srgbClr val="FF0000"/>
                </a:solidFill>
                <a:latin typeface="华文新魏" panose="02010800040101010101" pitchFamily="2" charset="-122"/>
                <a:ea typeface="华文新魏" panose="02010800040101010101" pitchFamily="2" charset="-122"/>
              </a:endParaRPr>
            </a:p>
          </p:txBody>
        </p:sp>
        <p:grpSp>
          <p:nvGrpSpPr>
            <p:cNvPr id="50185" name="组合 50"/>
            <p:cNvGrpSpPr/>
            <p:nvPr/>
          </p:nvGrpSpPr>
          <p:grpSpPr bwMode="auto">
            <a:xfrm>
              <a:off x="3025849" y="2060848"/>
              <a:ext cx="2986311" cy="2961397"/>
              <a:chOff x="2987824" y="1772816"/>
              <a:chExt cx="2986311" cy="2961397"/>
            </a:xfrm>
          </p:grpSpPr>
          <p:sp>
            <p:nvSpPr>
              <p:cNvPr id="50194" name="AutoShape 4"/>
              <p:cNvSpPr>
                <a:spLocks noChangeArrowheads="1"/>
              </p:cNvSpPr>
              <p:nvPr/>
            </p:nvSpPr>
            <p:spPr bwMode="auto">
              <a:xfrm>
                <a:off x="3021807" y="3989676"/>
                <a:ext cx="754063" cy="744537"/>
              </a:xfrm>
              <a:prstGeom prst="cube">
                <a:avLst>
                  <a:gd name="adj" fmla="val 28912"/>
                </a:avLst>
              </a:prstGeom>
              <a:solidFill>
                <a:srgbClr val="00D000"/>
              </a:solidFill>
              <a:ln w="9525">
                <a:noFill/>
                <a:miter lim="800000"/>
              </a:ln>
            </p:spPr>
            <p:txBody>
              <a:bodyPr wrap="none" anchor="ctr"/>
              <a:lstStyle/>
              <a:p>
                <a:endParaRPr lang="zh-CN" altLang="en-US">
                  <a:latin typeface="Calibri" panose="020F0502020204030204" pitchFamily="34" charset="0"/>
                </a:endParaRPr>
              </a:p>
            </p:txBody>
          </p:sp>
          <p:sp>
            <p:nvSpPr>
              <p:cNvPr id="50195" name="AutoShape 5"/>
              <p:cNvSpPr>
                <a:spLocks noChangeArrowheads="1"/>
              </p:cNvSpPr>
              <p:nvPr/>
            </p:nvSpPr>
            <p:spPr bwMode="auto">
              <a:xfrm>
                <a:off x="3597871" y="3980606"/>
                <a:ext cx="754063" cy="744538"/>
              </a:xfrm>
              <a:prstGeom prst="cube">
                <a:avLst>
                  <a:gd name="adj" fmla="val 28912"/>
                </a:avLst>
              </a:prstGeom>
              <a:solidFill>
                <a:srgbClr val="C0C0C0">
                  <a:alpha val="59999"/>
                </a:srgb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196" name="AutoShape 6"/>
              <p:cNvSpPr>
                <a:spLocks noChangeArrowheads="1"/>
              </p:cNvSpPr>
              <p:nvPr/>
            </p:nvSpPr>
            <p:spPr bwMode="auto">
              <a:xfrm>
                <a:off x="4109392" y="3980606"/>
                <a:ext cx="754063" cy="744538"/>
              </a:xfrm>
              <a:prstGeom prst="cube">
                <a:avLst>
                  <a:gd name="adj" fmla="val 28912"/>
                </a:avLst>
              </a:prstGeom>
              <a:solidFill>
                <a:srgbClr val="C0C0C0">
                  <a:alpha val="59999"/>
                </a:srgb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197" name="AutoShape 7"/>
              <p:cNvSpPr>
                <a:spLocks noChangeArrowheads="1"/>
              </p:cNvSpPr>
              <p:nvPr/>
            </p:nvSpPr>
            <p:spPr bwMode="auto">
              <a:xfrm>
                <a:off x="4644008" y="3980606"/>
                <a:ext cx="754063" cy="744538"/>
              </a:xfrm>
              <a:prstGeom prst="cube">
                <a:avLst>
                  <a:gd name="adj" fmla="val 28912"/>
                </a:avLst>
              </a:prstGeom>
              <a:solidFill>
                <a:srgbClr val="C0C0C0">
                  <a:alpha val="59999"/>
                </a:srgb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198" name="AutoShape 8"/>
              <p:cNvSpPr>
                <a:spLocks noChangeArrowheads="1"/>
              </p:cNvSpPr>
              <p:nvPr/>
            </p:nvSpPr>
            <p:spPr bwMode="auto">
              <a:xfrm>
                <a:off x="3021807" y="3389155"/>
                <a:ext cx="754062" cy="744537"/>
              </a:xfrm>
              <a:prstGeom prst="cube">
                <a:avLst>
                  <a:gd name="adj" fmla="val 28912"/>
                </a:avLst>
              </a:prstGeom>
              <a:solidFill>
                <a:schemeClr val="tx2">
                  <a:alpha val="83920"/>
                </a:scheme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199" name="AutoShape 9"/>
              <p:cNvSpPr>
                <a:spLocks noChangeArrowheads="1"/>
              </p:cNvSpPr>
              <p:nvPr/>
            </p:nvSpPr>
            <p:spPr bwMode="auto">
              <a:xfrm>
                <a:off x="3021807" y="2842137"/>
                <a:ext cx="754062" cy="744537"/>
              </a:xfrm>
              <a:prstGeom prst="cube">
                <a:avLst>
                  <a:gd name="adj" fmla="val 28912"/>
                </a:avLst>
              </a:prstGeom>
              <a:solidFill>
                <a:schemeClr val="tx2">
                  <a:alpha val="72156"/>
                </a:scheme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0" name="AutoShape 10"/>
              <p:cNvSpPr>
                <a:spLocks noChangeArrowheads="1"/>
              </p:cNvSpPr>
              <p:nvPr/>
            </p:nvSpPr>
            <p:spPr bwMode="auto">
              <a:xfrm>
                <a:off x="3021807" y="2333492"/>
                <a:ext cx="754062" cy="744537"/>
              </a:xfrm>
              <a:prstGeom prst="cube">
                <a:avLst>
                  <a:gd name="adj" fmla="val 28912"/>
                </a:avLst>
              </a:prstGeom>
              <a:solidFill>
                <a:schemeClr val="tx2">
                  <a:alpha val="39999"/>
                </a:scheme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1" name="AutoShape 17"/>
              <p:cNvSpPr>
                <a:spLocks noChangeArrowheads="1"/>
              </p:cNvSpPr>
              <p:nvPr/>
            </p:nvSpPr>
            <p:spPr bwMode="auto">
              <a:xfrm>
                <a:off x="5220072" y="3974256"/>
                <a:ext cx="754062" cy="750888"/>
              </a:xfrm>
              <a:prstGeom prst="cube">
                <a:avLst>
                  <a:gd name="adj" fmla="val 28912"/>
                </a:avLst>
              </a:prstGeom>
              <a:solidFill>
                <a:srgbClr val="3377FF"/>
              </a:solidFill>
              <a:ln w="9525">
                <a:noFill/>
                <a:miter lim="800000"/>
              </a:ln>
            </p:spPr>
            <p:txBody>
              <a:bodyPr wrap="none" anchor="ctr"/>
              <a:lstStyle/>
              <a:p>
                <a:endParaRPr lang="zh-CN" altLang="en-US">
                  <a:latin typeface="Calibri" panose="020F0502020204030204" pitchFamily="34" charset="0"/>
                </a:endParaRPr>
              </a:p>
            </p:txBody>
          </p:sp>
          <p:sp>
            <p:nvSpPr>
              <p:cNvPr id="50202" name="AutoShape 21"/>
              <p:cNvSpPr>
                <a:spLocks noChangeArrowheads="1"/>
              </p:cNvSpPr>
              <p:nvPr/>
            </p:nvSpPr>
            <p:spPr bwMode="auto">
              <a:xfrm>
                <a:off x="2987824" y="1772816"/>
                <a:ext cx="754062" cy="744538"/>
              </a:xfrm>
              <a:prstGeom prst="cube">
                <a:avLst>
                  <a:gd name="adj" fmla="val 28912"/>
                </a:avLst>
              </a:prstGeom>
              <a:solidFill>
                <a:srgbClr val="FFC00D"/>
              </a:solidFill>
              <a:ln w="9525">
                <a:noFill/>
                <a:miter lim="800000"/>
              </a:ln>
            </p:spPr>
            <p:txBody>
              <a:bodyPr wrap="none" anchor="ctr"/>
              <a:lstStyle/>
              <a:p>
                <a:endParaRPr lang="zh-CN" altLang="en-US">
                  <a:latin typeface="Calibri" panose="020F0502020204030204" pitchFamily="34" charset="0"/>
                </a:endParaRPr>
              </a:p>
            </p:txBody>
          </p:sp>
          <p:sp>
            <p:nvSpPr>
              <p:cNvPr id="50203" name="AutoShape 23"/>
              <p:cNvSpPr>
                <a:spLocks noChangeArrowheads="1"/>
              </p:cNvSpPr>
              <p:nvPr/>
            </p:nvSpPr>
            <p:spPr bwMode="auto">
              <a:xfrm>
                <a:off x="5220073" y="3401855"/>
                <a:ext cx="754062" cy="731837"/>
              </a:xfrm>
              <a:prstGeom prst="cube">
                <a:avLst>
                  <a:gd name="adj" fmla="val 28912"/>
                </a:avLst>
              </a:prstGeom>
              <a:solidFill>
                <a:schemeClr val="tx2">
                  <a:alpha val="83920"/>
                </a:scheme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4" name="AutoShape 24"/>
              <p:cNvSpPr>
                <a:spLocks noChangeArrowheads="1"/>
              </p:cNvSpPr>
              <p:nvPr/>
            </p:nvSpPr>
            <p:spPr bwMode="auto">
              <a:xfrm>
                <a:off x="5220073" y="2909556"/>
                <a:ext cx="754062" cy="731837"/>
              </a:xfrm>
              <a:prstGeom prst="cube">
                <a:avLst>
                  <a:gd name="adj" fmla="val 28912"/>
                </a:avLst>
              </a:prstGeom>
              <a:solidFill>
                <a:schemeClr val="tx2">
                  <a:alpha val="72156"/>
                </a:scheme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5" name="AutoShape 25"/>
              <p:cNvSpPr>
                <a:spLocks noChangeArrowheads="1"/>
              </p:cNvSpPr>
              <p:nvPr/>
            </p:nvSpPr>
            <p:spPr bwMode="auto">
              <a:xfrm>
                <a:off x="5220073" y="2347367"/>
                <a:ext cx="754062" cy="731837"/>
              </a:xfrm>
              <a:prstGeom prst="cube">
                <a:avLst>
                  <a:gd name="adj" fmla="val 28912"/>
                </a:avLst>
              </a:prstGeom>
              <a:solidFill>
                <a:schemeClr val="tx2">
                  <a:alpha val="39999"/>
                </a:scheme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6" name="AutoShape 26"/>
              <p:cNvSpPr>
                <a:spLocks noChangeArrowheads="1"/>
              </p:cNvSpPr>
              <p:nvPr/>
            </p:nvSpPr>
            <p:spPr bwMode="auto">
              <a:xfrm>
                <a:off x="3597871" y="1804979"/>
                <a:ext cx="754062" cy="744537"/>
              </a:xfrm>
              <a:prstGeom prst="cube">
                <a:avLst>
                  <a:gd name="adj" fmla="val 28912"/>
                </a:avLst>
              </a:prstGeom>
              <a:solidFill>
                <a:srgbClr val="C0C0C0">
                  <a:alpha val="70195"/>
                </a:srgb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7" name="AutoShape 27"/>
              <p:cNvSpPr>
                <a:spLocks noChangeArrowheads="1"/>
              </p:cNvSpPr>
              <p:nvPr/>
            </p:nvSpPr>
            <p:spPr bwMode="auto">
              <a:xfrm>
                <a:off x="4135438" y="1804979"/>
                <a:ext cx="754062" cy="744537"/>
              </a:xfrm>
              <a:prstGeom prst="cube">
                <a:avLst>
                  <a:gd name="adj" fmla="val 28912"/>
                </a:avLst>
              </a:prstGeom>
              <a:solidFill>
                <a:srgbClr val="C0C0C0">
                  <a:alpha val="70195"/>
                </a:srgb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8" name="AutoShape 28"/>
              <p:cNvSpPr>
                <a:spLocks noChangeArrowheads="1"/>
              </p:cNvSpPr>
              <p:nvPr/>
            </p:nvSpPr>
            <p:spPr bwMode="auto">
              <a:xfrm>
                <a:off x="4716017" y="1804979"/>
                <a:ext cx="754062" cy="744537"/>
              </a:xfrm>
              <a:prstGeom prst="cube">
                <a:avLst>
                  <a:gd name="adj" fmla="val 28912"/>
                </a:avLst>
              </a:prstGeom>
              <a:solidFill>
                <a:srgbClr val="C0C0C0">
                  <a:alpha val="70195"/>
                </a:srgbClr>
              </a:solidFill>
              <a:ln w="9525">
                <a:solidFill>
                  <a:srgbClr val="FFFFFF">
                    <a:alpha val="78822"/>
                  </a:srgbClr>
                </a:solidFill>
                <a:miter lim="800000"/>
              </a:ln>
            </p:spPr>
            <p:txBody>
              <a:bodyPr wrap="none" anchor="ctr"/>
              <a:lstStyle/>
              <a:p>
                <a:endParaRPr lang="zh-CN" altLang="en-US">
                  <a:latin typeface="Calibri" panose="020F0502020204030204" pitchFamily="34" charset="0"/>
                </a:endParaRPr>
              </a:p>
            </p:txBody>
          </p:sp>
          <p:sp>
            <p:nvSpPr>
              <p:cNvPr id="50209" name="AutoShape 29"/>
              <p:cNvSpPr>
                <a:spLocks noChangeArrowheads="1"/>
              </p:cNvSpPr>
              <p:nvPr/>
            </p:nvSpPr>
            <p:spPr bwMode="auto">
              <a:xfrm>
                <a:off x="5220072" y="1772816"/>
                <a:ext cx="754063" cy="744538"/>
              </a:xfrm>
              <a:prstGeom prst="cube">
                <a:avLst>
                  <a:gd name="adj" fmla="val 28912"/>
                </a:avLst>
              </a:prstGeom>
              <a:solidFill>
                <a:srgbClr val="FF1111"/>
              </a:solidFill>
              <a:ln w="9525">
                <a:noFill/>
                <a:miter lim="800000"/>
              </a:ln>
            </p:spPr>
            <p:txBody>
              <a:bodyPr wrap="none" anchor="ctr"/>
              <a:lstStyle/>
              <a:p>
                <a:endParaRPr lang="zh-CN" altLang="en-US">
                  <a:latin typeface="Calibri" panose="020F0502020204030204" pitchFamily="34" charset="0"/>
                </a:endParaRPr>
              </a:p>
            </p:txBody>
          </p:sp>
        </p:grpSp>
        <p:sp>
          <p:nvSpPr>
            <p:cNvPr id="50186" name="Rectangle 32"/>
            <p:cNvSpPr>
              <a:spLocks noChangeArrowheads="1"/>
            </p:cNvSpPr>
            <p:nvPr/>
          </p:nvSpPr>
          <p:spPr bwMode="auto">
            <a:xfrm>
              <a:off x="323850" y="1671638"/>
              <a:ext cx="2105025" cy="701548"/>
            </a:xfrm>
            <a:prstGeom prst="rect">
              <a:avLst/>
            </a:prstGeom>
            <a:noFill/>
            <a:ln w="9525">
              <a:noFill/>
              <a:miter lim="800000"/>
            </a:ln>
          </p:spPr>
          <p:txBody>
            <a:bodyPr>
              <a:spAutoFit/>
            </a:bodyPr>
            <a:lstStyle/>
            <a:p>
              <a:pPr algn="ctr" eaLnBrk="0" hangingPunct="0"/>
              <a:r>
                <a:rPr lang="zh-CN" altLang="en-US" sz="2000" b="1">
                  <a:solidFill>
                    <a:srgbClr val="C00000"/>
                  </a:solidFill>
                  <a:latin typeface="微软雅黑" panose="020B0503020204020204" pitchFamily="34" charset="-122"/>
                  <a:ea typeface="微软雅黑" panose="020B0503020204020204" pitchFamily="34" charset="-122"/>
                </a:rPr>
                <a:t>线上点对点</a:t>
              </a:r>
            </a:p>
            <a:p>
              <a:pPr algn="ctr" eaLnBrk="0" hangingPunct="0"/>
              <a:r>
                <a:rPr lang="en-US" altLang="zh-CN" sz="2000" b="1">
                  <a:solidFill>
                    <a:srgbClr val="C00000"/>
                  </a:solidFill>
                  <a:latin typeface="微软雅黑" panose="020B0503020204020204" pitchFamily="34" charset="-122"/>
                  <a:ea typeface="微软雅黑" panose="020B0503020204020204" pitchFamily="34" charset="-122"/>
                </a:rPr>
                <a:t>1600</a:t>
              </a:r>
              <a:r>
                <a:rPr lang="zh-CN" altLang="en-US" sz="2000" b="1">
                  <a:solidFill>
                    <a:srgbClr val="C00000"/>
                  </a:solidFill>
                  <a:latin typeface="微软雅黑" panose="020B0503020204020204" pitchFamily="34" charset="-122"/>
                  <a:ea typeface="微软雅黑" panose="020B0503020204020204" pitchFamily="34" charset="-122"/>
                </a:rPr>
                <a:t>件次</a:t>
              </a:r>
            </a:p>
          </p:txBody>
        </p:sp>
        <p:sp>
          <p:nvSpPr>
            <p:cNvPr id="50187" name="Rectangle 33"/>
            <p:cNvSpPr>
              <a:spLocks noChangeArrowheads="1"/>
            </p:cNvSpPr>
            <p:nvPr/>
          </p:nvSpPr>
          <p:spPr bwMode="auto">
            <a:xfrm>
              <a:off x="6072188" y="1671638"/>
              <a:ext cx="2562225" cy="701548"/>
            </a:xfrm>
            <a:prstGeom prst="rect">
              <a:avLst/>
            </a:prstGeom>
            <a:noFill/>
            <a:ln w="9525">
              <a:noFill/>
              <a:miter lim="800000"/>
            </a:ln>
          </p:spPr>
          <p:txBody>
            <a:bodyPr>
              <a:spAutoFit/>
            </a:bodyPr>
            <a:lstStyle/>
            <a:p>
              <a:pPr algn="ctr" eaLnBrk="0" hangingPunct="0"/>
              <a:r>
                <a:rPr lang="zh-CN" altLang="en-US" sz="2000" b="1">
                  <a:solidFill>
                    <a:srgbClr val="C00000"/>
                  </a:solidFill>
                  <a:latin typeface="微软雅黑" panose="020B0503020204020204" pitchFamily="34" charset="-122"/>
                  <a:ea typeface="微软雅黑" panose="020B0503020204020204" pitchFamily="34" charset="-122"/>
                </a:rPr>
                <a:t>线下面对面</a:t>
              </a:r>
            </a:p>
            <a:p>
              <a:pPr algn="ctr" eaLnBrk="0" hangingPunct="0"/>
              <a:r>
                <a:rPr lang="en-US" altLang="zh-CN" sz="2000" b="1">
                  <a:solidFill>
                    <a:srgbClr val="C00000"/>
                  </a:solidFill>
                  <a:latin typeface="微软雅黑" panose="020B0503020204020204" pitchFamily="34" charset="-122"/>
                  <a:ea typeface="微软雅黑" panose="020B0503020204020204" pitchFamily="34" charset="-122"/>
                </a:rPr>
                <a:t>500</a:t>
              </a:r>
              <a:r>
                <a:rPr lang="zh-CN" altLang="en-US" sz="2000" b="1">
                  <a:solidFill>
                    <a:srgbClr val="C00000"/>
                  </a:solidFill>
                  <a:latin typeface="微软雅黑" panose="020B0503020204020204" pitchFamily="34" charset="-122"/>
                  <a:ea typeface="微软雅黑" panose="020B0503020204020204" pitchFamily="34" charset="-122"/>
                </a:rPr>
                <a:t>件次</a:t>
              </a:r>
            </a:p>
          </p:txBody>
        </p:sp>
        <p:sp>
          <p:nvSpPr>
            <p:cNvPr id="50188" name="Rectangle 34"/>
            <p:cNvSpPr>
              <a:spLocks noChangeArrowheads="1"/>
            </p:cNvSpPr>
            <p:nvPr/>
          </p:nvSpPr>
          <p:spPr bwMode="auto">
            <a:xfrm>
              <a:off x="0" y="3860405"/>
              <a:ext cx="2562225" cy="701548"/>
            </a:xfrm>
            <a:prstGeom prst="rect">
              <a:avLst/>
            </a:prstGeom>
            <a:noFill/>
            <a:ln w="9525">
              <a:noFill/>
              <a:miter lim="800000"/>
            </a:ln>
          </p:spPr>
          <p:txBody>
            <a:bodyPr>
              <a:spAutoFit/>
            </a:bodyPr>
            <a:lstStyle/>
            <a:p>
              <a:pPr algn="ctr" eaLnBrk="0" hangingPunct="0"/>
              <a:r>
                <a:rPr lang="en-US" altLang="zh-CN" sz="2000" b="1">
                  <a:solidFill>
                    <a:srgbClr val="C00000"/>
                  </a:solidFill>
                  <a:latin typeface="微软雅黑" panose="020B0503020204020204" pitchFamily="34" charset="-122"/>
                  <a:ea typeface="微软雅黑" panose="020B0503020204020204" pitchFamily="34" charset="-122"/>
                </a:rPr>
                <a:t> </a:t>
              </a:r>
              <a:r>
                <a:rPr lang="zh-CN" altLang="en-US" sz="2000" b="1">
                  <a:solidFill>
                    <a:srgbClr val="C00000"/>
                  </a:solidFill>
                  <a:latin typeface="微软雅黑" panose="020B0503020204020204" pitchFamily="34" charset="-122"/>
                  <a:ea typeface="微软雅黑" panose="020B0503020204020204" pitchFamily="34" charset="-122"/>
                </a:rPr>
                <a:t>线上传递学习资料</a:t>
              </a:r>
            </a:p>
            <a:p>
              <a:pPr algn="ctr" eaLnBrk="0" hangingPunct="0"/>
              <a:r>
                <a:rPr lang="en-US" altLang="zh-CN" sz="2000" b="1">
                  <a:solidFill>
                    <a:srgbClr val="C00000"/>
                  </a:solidFill>
                  <a:latin typeface="微软雅黑" panose="020B0503020204020204" pitchFamily="34" charset="-122"/>
                  <a:ea typeface="微软雅黑" panose="020B0503020204020204" pitchFamily="34" charset="-122"/>
                </a:rPr>
                <a:t>400</a:t>
              </a:r>
              <a:r>
                <a:rPr lang="zh-CN" altLang="en-US" sz="2000" b="1">
                  <a:solidFill>
                    <a:srgbClr val="C00000"/>
                  </a:solidFill>
                  <a:latin typeface="微软雅黑" panose="020B0503020204020204" pitchFamily="34" charset="-122"/>
                  <a:ea typeface="微软雅黑" panose="020B0503020204020204" pitchFamily="34" charset="-122"/>
                </a:rPr>
                <a:t>件次</a:t>
              </a:r>
            </a:p>
          </p:txBody>
        </p:sp>
        <p:sp>
          <p:nvSpPr>
            <p:cNvPr id="50189" name="Rectangle 35"/>
            <p:cNvSpPr>
              <a:spLocks noChangeArrowheads="1"/>
            </p:cNvSpPr>
            <p:nvPr/>
          </p:nvSpPr>
          <p:spPr bwMode="auto">
            <a:xfrm>
              <a:off x="6084888" y="3868341"/>
              <a:ext cx="2562225" cy="701548"/>
            </a:xfrm>
            <a:prstGeom prst="rect">
              <a:avLst/>
            </a:prstGeom>
            <a:noFill/>
            <a:ln w="9525">
              <a:noFill/>
              <a:miter lim="800000"/>
            </a:ln>
          </p:spPr>
          <p:txBody>
            <a:bodyPr>
              <a:spAutoFit/>
            </a:bodyPr>
            <a:lstStyle/>
            <a:p>
              <a:pPr algn="ctr" eaLnBrk="0" hangingPunct="0"/>
              <a:r>
                <a:rPr lang="zh-CN" altLang="en-US" sz="2000" b="1">
                  <a:solidFill>
                    <a:srgbClr val="C00000"/>
                  </a:solidFill>
                  <a:latin typeface="微软雅黑" panose="020B0503020204020204" pitchFamily="34" charset="-122"/>
                  <a:ea typeface="微软雅黑" panose="020B0503020204020204" pitchFamily="34" charset="-122"/>
                </a:rPr>
                <a:t>服务教师</a:t>
              </a:r>
            </a:p>
            <a:p>
              <a:pPr algn="ctr" eaLnBrk="0" hangingPunct="0"/>
              <a:r>
                <a:rPr lang="en-US" altLang="zh-CN" sz="2000" b="1">
                  <a:solidFill>
                    <a:srgbClr val="C00000"/>
                  </a:solidFill>
                  <a:latin typeface="微软雅黑" panose="020B0503020204020204" pitchFamily="34" charset="-122"/>
                  <a:ea typeface="微软雅黑" panose="020B0503020204020204" pitchFamily="34" charset="-122"/>
                </a:rPr>
                <a:t>20</a:t>
              </a:r>
              <a:r>
                <a:rPr lang="zh-CN" altLang="en-US" sz="2000" b="1">
                  <a:solidFill>
                    <a:srgbClr val="C00000"/>
                  </a:solidFill>
                  <a:latin typeface="微软雅黑" panose="020B0503020204020204" pitchFamily="34" charset="-122"/>
                  <a:ea typeface="微软雅黑" panose="020B0503020204020204" pitchFamily="34" charset="-122"/>
                </a:rPr>
                <a:t>余件次</a:t>
              </a:r>
            </a:p>
          </p:txBody>
        </p:sp>
        <p:sp>
          <p:nvSpPr>
            <p:cNvPr id="52" name="任意多边形 51"/>
            <p:cNvSpPr/>
            <p:nvPr/>
          </p:nvSpPr>
          <p:spPr>
            <a:xfrm flipH="1">
              <a:off x="179388" y="2049395"/>
              <a:ext cx="3149600" cy="44283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任意多边形 53"/>
            <p:cNvSpPr/>
            <p:nvPr/>
          </p:nvSpPr>
          <p:spPr>
            <a:xfrm>
              <a:off x="5454650" y="2060506"/>
              <a:ext cx="3360738" cy="504734"/>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a:t>
              </a:r>
            </a:p>
          </p:txBody>
        </p:sp>
        <p:sp>
          <p:nvSpPr>
            <p:cNvPr id="56" name="任意多边形 55"/>
            <p:cNvSpPr/>
            <p:nvPr/>
          </p:nvSpPr>
          <p:spPr>
            <a:xfrm flipH="1">
              <a:off x="179388" y="4220702"/>
              <a:ext cx="3149600" cy="444420"/>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任意多边形 56"/>
            <p:cNvSpPr/>
            <p:nvPr/>
          </p:nvSpPr>
          <p:spPr>
            <a:xfrm>
              <a:off x="5435600" y="4220702"/>
              <a:ext cx="3360738" cy="504734"/>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a:t>
              </a:r>
            </a:p>
          </p:txBody>
        </p:sp>
      </p:grpSp>
      <p:sp>
        <p:nvSpPr>
          <p:cNvPr id="59" name="矩形 58"/>
          <p:cNvSpPr/>
          <p:nvPr/>
        </p:nvSpPr>
        <p:spPr>
          <a:xfrm>
            <a:off x="323850" y="5300663"/>
            <a:ext cx="8569325" cy="822325"/>
          </a:xfrm>
          <a:prstGeom prst="rect">
            <a:avLst/>
          </a:prstGeom>
          <a:solidFill>
            <a:schemeClr val="accent6">
              <a:lumMod val="20000"/>
              <a:lumOff val="80000"/>
            </a:schemeClr>
          </a:solidFill>
        </p:spPr>
        <p:txBody>
          <a:bodyPr>
            <a:spAutoFit/>
          </a:bodyPr>
          <a:lstStyle/>
          <a:p>
            <a:pPr>
              <a:defRPr/>
            </a:pPr>
            <a:r>
              <a:rPr lang="zh-CN" altLang="en-US" sz="2400" b="1">
                <a:solidFill>
                  <a:srgbClr val="C00000"/>
                </a:solidFill>
                <a:latin typeface="微软雅黑" panose="020B0503020204020204" pitchFamily="34" charset="-122"/>
                <a:ea typeface="微软雅黑" panose="020B0503020204020204" pitchFamily="34" charset="-122"/>
              </a:rPr>
              <a:t>全体党员教师在履职尽责的基础上，利用业余时间积极为师生办实事。 </a:t>
            </a:r>
            <a:endParaRPr lang="en-US" altLang="zh-CN"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18"/>
          <p:cNvPicPr>
            <a:picLocks noChangeAspect="1"/>
          </p:cNvPicPr>
          <p:nvPr/>
        </p:nvPicPr>
        <p:blipFill>
          <a:blip r:embed="rId2" cstate="print"/>
          <a:srcRect/>
          <a:stretch>
            <a:fillRect/>
          </a:stretch>
        </p:blipFill>
        <p:spPr bwMode="auto">
          <a:xfrm>
            <a:off x="10160" y="0"/>
            <a:ext cx="9144000" cy="6858000"/>
          </a:xfrm>
          <a:prstGeom prst="rect">
            <a:avLst/>
          </a:prstGeom>
          <a:noFill/>
          <a:ln w="9525">
            <a:noFill/>
            <a:miter lim="800000"/>
            <a:headEnd/>
            <a:tailEnd/>
          </a:ln>
        </p:spPr>
      </p:pic>
      <p:cxnSp>
        <p:nvCxnSpPr>
          <p:cNvPr id="67" name="直接连接符 66"/>
          <p:cNvCxnSpPr/>
          <p:nvPr/>
        </p:nvCxnSpPr>
        <p:spPr>
          <a:xfrm rot="-4560000">
            <a:off x="1580139" y="-3114675"/>
            <a:ext cx="90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4560000">
            <a:off x="2304190" y="-3114675"/>
            <a:ext cx="899997"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4560000">
            <a:off x="6982231" y="-3114675"/>
            <a:ext cx="90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sp>
        <p:nvSpPr>
          <p:cNvPr id="37" name="Freeform 18"/>
          <p:cNvSpPr>
            <a:spLocks noEditPoints="1"/>
          </p:cNvSpPr>
          <p:nvPr/>
        </p:nvSpPr>
        <p:spPr bwMode="auto">
          <a:xfrm flipH="1">
            <a:off x="8205788" y="5480050"/>
            <a:ext cx="903287" cy="828675"/>
          </a:xfrm>
          <a:custGeom>
            <a:avLst/>
            <a:gdLst>
              <a:gd name="T0" fmla="*/ 2117 w 2392"/>
              <a:gd name="T1" fmla="*/ 1907 h 2406"/>
              <a:gd name="T2" fmla="*/ 1319 w 2392"/>
              <a:gd name="T3" fmla="*/ 2254 h 2406"/>
              <a:gd name="T4" fmla="*/ 234 w 2392"/>
              <a:gd name="T5" fmla="*/ 1791 h 2406"/>
              <a:gd name="T6" fmla="*/ 72 w 2392"/>
              <a:gd name="T7" fmla="*/ 1483 h 2406"/>
              <a:gd name="T8" fmla="*/ 320 w 2392"/>
              <a:gd name="T9" fmla="*/ 523 h 2406"/>
              <a:gd name="T10" fmla="*/ 986 w 2392"/>
              <a:gd name="T11" fmla="*/ 82 h 2406"/>
              <a:gd name="T12" fmla="*/ 1403 w 2392"/>
              <a:gd name="T13" fmla="*/ 388 h 2406"/>
              <a:gd name="T14" fmla="*/ 1777 w 2392"/>
              <a:gd name="T15" fmla="*/ 292 h 2406"/>
              <a:gd name="T16" fmla="*/ 2225 w 2392"/>
              <a:gd name="T17" fmla="*/ 636 h 2406"/>
              <a:gd name="T18" fmla="*/ 2389 w 2392"/>
              <a:gd name="T19" fmla="*/ 1316 h 2406"/>
              <a:gd name="T20" fmla="*/ 752 w 2392"/>
              <a:gd name="T21" fmla="*/ 186 h 2406"/>
              <a:gd name="T22" fmla="*/ 754 w 2392"/>
              <a:gd name="T23" fmla="*/ 239 h 2406"/>
              <a:gd name="T24" fmla="*/ 253 w 2392"/>
              <a:gd name="T25" fmla="*/ 255 h 2406"/>
              <a:gd name="T26" fmla="*/ 535 w 2392"/>
              <a:gd name="T27" fmla="*/ 267 h 2406"/>
              <a:gd name="T28" fmla="*/ 904 w 2392"/>
              <a:gd name="T29" fmla="*/ 357 h 2406"/>
              <a:gd name="T30" fmla="*/ 1085 w 2392"/>
              <a:gd name="T31" fmla="*/ 359 h 2406"/>
              <a:gd name="T32" fmla="*/ 1051 w 2392"/>
              <a:gd name="T33" fmla="*/ 591 h 2406"/>
              <a:gd name="T34" fmla="*/ 289 w 2392"/>
              <a:gd name="T35" fmla="*/ 419 h 2406"/>
              <a:gd name="T36" fmla="*/ 542 w 2392"/>
              <a:gd name="T37" fmla="*/ 509 h 2406"/>
              <a:gd name="T38" fmla="*/ 718 w 2392"/>
              <a:gd name="T39" fmla="*/ 644 h 2406"/>
              <a:gd name="T40" fmla="*/ 1871 w 2392"/>
              <a:gd name="T41" fmla="*/ 694 h 2406"/>
              <a:gd name="T42" fmla="*/ 1063 w 2392"/>
              <a:gd name="T43" fmla="*/ 1174 h 2406"/>
              <a:gd name="T44" fmla="*/ 1258 w 2392"/>
              <a:gd name="T45" fmla="*/ 1106 h 2406"/>
              <a:gd name="T46" fmla="*/ 496 w 2392"/>
              <a:gd name="T47" fmla="*/ 730 h 2406"/>
              <a:gd name="T48" fmla="*/ 938 w 2392"/>
              <a:gd name="T49" fmla="*/ 740 h 2406"/>
              <a:gd name="T50" fmla="*/ 1781 w 2392"/>
              <a:gd name="T51" fmla="*/ 706 h 2406"/>
              <a:gd name="T52" fmla="*/ 385 w 2392"/>
              <a:gd name="T53" fmla="*/ 771 h 2406"/>
              <a:gd name="T54" fmla="*/ 371 w 2392"/>
              <a:gd name="T55" fmla="*/ 740 h 2406"/>
              <a:gd name="T56" fmla="*/ 1909 w 2392"/>
              <a:gd name="T57" fmla="*/ 829 h 2406"/>
              <a:gd name="T58" fmla="*/ 1902 w 2392"/>
              <a:gd name="T59" fmla="*/ 935 h 2406"/>
              <a:gd name="T60" fmla="*/ 921 w 2392"/>
              <a:gd name="T61" fmla="*/ 899 h 2406"/>
              <a:gd name="T62" fmla="*/ 1478 w 2392"/>
              <a:gd name="T63" fmla="*/ 969 h 2406"/>
              <a:gd name="T64" fmla="*/ 1666 w 2392"/>
              <a:gd name="T65" fmla="*/ 1027 h 2406"/>
              <a:gd name="T66" fmla="*/ 682 w 2392"/>
              <a:gd name="T67" fmla="*/ 969 h 2406"/>
              <a:gd name="T68" fmla="*/ 598 w 2392"/>
              <a:gd name="T69" fmla="*/ 1068 h 2406"/>
              <a:gd name="T70" fmla="*/ 1466 w 2392"/>
              <a:gd name="T71" fmla="*/ 1058 h 2406"/>
              <a:gd name="T72" fmla="*/ 2073 w 2392"/>
              <a:gd name="T73" fmla="*/ 1437 h 2406"/>
              <a:gd name="T74" fmla="*/ 475 w 2392"/>
              <a:gd name="T75" fmla="*/ 1169 h 2406"/>
              <a:gd name="T76" fmla="*/ 771 w 2392"/>
              <a:gd name="T77" fmla="*/ 1210 h 2406"/>
              <a:gd name="T78" fmla="*/ 851 w 2392"/>
              <a:gd name="T79" fmla="*/ 1215 h 2406"/>
              <a:gd name="T80" fmla="*/ 704 w 2392"/>
              <a:gd name="T81" fmla="*/ 1282 h 2406"/>
              <a:gd name="T82" fmla="*/ 677 w 2392"/>
              <a:gd name="T83" fmla="*/ 1314 h 2406"/>
              <a:gd name="T84" fmla="*/ 388 w 2392"/>
              <a:gd name="T85" fmla="*/ 1323 h 2406"/>
              <a:gd name="T86" fmla="*/ 631 w 2392"/>
              <a:gd name="T87" fmla="*/ 1405 h 2406"/>
              <a:gd name="T88" fmla="*/ 482 w 2392"/>
              <a:gd name="T89" fmla="*/ 1389 h 2406"/>
              <a:gd name="T90" fmla="*/ 1097 w 2392"/>
              <a:gd name="T91" fmla="*/ 1434 h 2406"/>
              <a:gd name="T92" fmla="*/ 974 w 2392"/>
              <a:gd name="T93" fmla="*/ 1543 h 2406"/>
              <a:gd name="T94" fmla="*/ 1352 w 2392"/>
              <a:gd name="T95" fmla="*/ 1514 h 2406"/>
              <a:gd name="T96" fmla="*/ 1880 w 2392"/>
              <a:gd name="T97" fmla="*/ 1844 h 2406"/>
              <a:gd name="T98" fmla="*/ 1960 w 2392"/>
              <a:gd name="T99" fmla="*/ 1827 h 2406"/>
              <a:gd name="T100" fmla="*/ 2179 w 2392"/>
              <a:gd name="T101" fmla="*/ 1468 h 2406"/>
              <a:gd name="T102" fmla="*/ 875 w 2392"/>
              <a:gd name="T103" fmla="*/ 1644 h 2406"/>
              <a:gd name="T104" fmla="*/ 1176 w 2392"/>
              <a:gd name="T105" fmla="*/ 1533 h 2406"/>
              <a:gd name="T106" fmla="*/ 1439 w 2392"/>
              <a:gd name="T107" fmla="*/ 1767 h 2406"/>
              <a:gd name="T108" fmla="*/ 1376 w 2392"/>
              <a:gd name="T109" fmla="*/ 1704 h 2406"/>
              <a:gd name="T110" fmla="*/ 373 w 2392"/>
              <a:gd name="T111" fmla="*/ 1700 h 2406"/>
              <a:gd name="T112" fmla="*/ 2100 w 2392"/>
              <a:gd name="T113" fmla="*/ 1779 h 2406"/>
              <a:gd name="T114" fmla="*/ 750 w 2392"/>
              <a:gd name="T115" fmla="*/ 1943 h 2406"/>
              <a:gd name="T116" fmla="*/ 1528 w 2392"/>
              <a:gd name="T117" fmla="*/ 1880 h 2406"/>
              <a:gd name="T118" fmla="*/ 516 w 2392"/>
              <a:gd name="T119" fmla="*/ 2015 h 2406"/>
              <a:gd name="T120" fmla="*/ 1304 w 2392"/>
              <a:gd name="T121" fmla="*/ 2056 h 2406"/>
              <a:gd name="T122" fmla="*/ 675 w 2392"/>
              <a:gd name="T123" fmla="*/ 2256 h 2406"/>
              <a:gd name="T124" fmla="*/ 1654 w 2392"/>
              <a:gd name="T125" fmla="*/ 2244 h 2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406">
                <a:moveTo>
                  <a:pt x="2389" y="1316"/>
                </a:moveTo>
                <a:cubicBezTo>
                  <a:pt x="2392" y="1317"/>
                  <a:pt x="2390" y="1319"/>
                  <a:pt x="2389" y="1319"/>
                </a:cubicBezTo>
                <a:cubicBezTo>
                  <a:pt x="2360" y="1386"/>
                  <a:pt x="2345" y="1455"/>
                  <a:pt x="2317" y="1524"/>
                </a:cubicBezTo>
                <a:cubicBezTo>
                  <a:pt x="2308" y="1544"/>
                  <a:pt x="2299" y="1570"/>
                  <a:pt x="2288" y="1586"/>
                </a:cubicBezTo>
                <a:cubicBezTo>
                  <a:pt x="2277" y="1600"/>
                  <a:pt x="2241" y="1627"/>
                  <a:pt x="2223" y="1637"/>
                </a:cubicBezTo>
                <a:cubicBezTo>
                  <a:pt x="2177" y="1661"/>
                  <a:pt x="2125" y="1667"/>
                  <a:pt x="2102" y="1714"/>
                </a:cubicBezTo>
                <a:cubicBezTo>
                  <a:pt x="2157" y="1704"/>
                  <a:pt x="2202" y="1666"/>
                  <a:pt x="2264" y="1659"/>
                </a:cubicBezTo>
                <a:cubicBezTo>
                  <a:pt x="2298" y="1655"/>
                  <a:pt x="2334" y="1661"/>
                  <a:pt x="2375" y="1654"/>
                </a:cubicBezTo>
                <a:cubicBezTo>
                  <a:pt x="2373" y="1665"/>
                  <a:pt x="2360" y="1672"/>
                  <a:pt x="2353" y="1680"/>
                </a:cubicBezTo>
                <a:cubicBezTo>
                  <a:pt x="2312" y="1724"/>
                  <a:pt x="2264" y="1766"/>
                  <a:pt x="2211" y="1803"/>
                </a:cubicBezTo>
                <a:cubicBezTo>
                  <a:pt x="2200" y="1810"/>
                  <a:pt x="2187" y="1815"/>
                  <a:pt x="2177" y="1823"/>
                </a:cubicBezTo>
                <a:cubicBezTo>
                  <a:pt x="2166" y="1830"/>
                  <a:pt x="2158" y="1840"/>
                  <a:pt x="2148" y="1844"/>
                </a:cubicBezTo>
                <a:cubicBezTo>
                  <a:pt x="2133" y="1851"/>
                  <a:pt x="2104" y="1860"/>
                  <a:pt x="2088" y="1861"/>
                </a:cubicBezTo>
                <a:cubicBezTo>
                  <a:pt x="2054" y="1864"/>
                  <a:pt x="2015" y="1835"/>
                  <a:pt x="1991" y="1861"/>
                </a:cubicBezTo>
                <a:cubicBezTo>
                  <a:pt x="2030" y="1881"/>
                  <a:pt x="2074" y="1892"/>
                  <a:pt x="2117" y="1907"/>
                </a:cubicBezTo>
                <a:cubicBezTo>
                  <a:pt x="2158" y="1922"/>
                  <a:pt x="2198" y="1941"/>
                  <a:pt x="2237" y="1958"/>
                </a:cubicBezTo>
                <a:cubicBezTo>
                  <a:pt x="2228" y="1969"/>
                  <a:pt x="2212" y="1972"/>
                  <a:pt x="2199" y="1977"/>
                </a:cubicBezTo>
                <a:cubicBezTo>
                  <a:pt x="2160" y="1991"/>
                  <a:pt x="2111" y="2006"/>
                  <a:pt x="2066" y="2015"/>
                </a:cubicBezTo>
                <a:cubicBezTo>
                  <a:pt x="1986" y="2032"/>
                  <a:pt x="1918" y="1978"/>
                  <a:pt x="1839" y="1989"/>
                </a:cubicBezTo>
                <a:cubicBezTo>
                  <a:pt x="1816" y="1992"/>
                  <a:pt x="1790" y="2005"/>
                  <a:pt x="1772" y="2015"/>
                </a:cubicBezTo>
                <a:cubicBezTo>
                  <a:pt x="1749" y="2028"/>
                  <a:pt x="1731" y="2048"/>
                  <a:pt x="1714" y="2066"/>
                </a:cubicBezTo>
                <a:cubicBezTo>
                  <a:pt x="1701" y="2131"/>
                  <a:pt x="1729" y="2199"/>
                  <a:pt x="1721" y="2259"/>
                </a:cubicBezTo>
                <a:cubicBezTo>
                  <a:pt x="1720" y="2270"/>
                  <a:pt x="1713" y="2279"/>
                  <a:pt x="1709" y="2290"/>
                </a:cubicBezTo>
                <a:cubicBezTo>
                  <a:pt x="1696" y="2325"/>
                  <a:pt x="1684" y="2355"/>
                  <a:pt x="1658" y="2377"/>
                </a:cubicBezTo>
                <a:cubicBezTo>
                  <a:pt x="1587" y="2377"/>
                  <a:pt x="1520" y="2383"/>
                  <a:pt x="1458" y="2370"/>
                </a:cubicBezTo>
                <a:cubicBezTo>
                  <a:pt x="1461" y="2326"/>
                  <a:pt x="1495" y="2292"/>
                  <a:pt x="1492" y="2235"/>
                </a:cubicBezTo>
                <a:cubicBezTo>
                  <a:pt x="1476" y="2233"/>
                  <a:pt x="1466" y="2248"/>
                  <a:pt x="1456" y="2256"/>
                </a:cubicBezTo>
                <a:cubicBezTo>
                  <a:pt x="1412" y="2296"/>
                  <a:pt x="1383" y="2357"/>
                  <a:pt x="1340" y="2401"/>
                </a:cubicBezTo>
                <a:cubicBezTo>
                  <a:pt x="1324" y="2404"/>
                  <a:pt x="1297" y="2406"/>
                  <a:pt x="1282" y="2404"/>
                </a:cubicBezTo>
                <a:cubicBezTo>
                  <a:pt x="1272" y="2341"/>
                  <a:pt x="1306" y="2302"/>
                  <a:pt x="1319" y="2254"/>
                </a:cubicBezTo>
                <a:cubicBezTo>
                  <a:pt x="1310" y="2240"/>
                  <a:pt x="1295" y="2223"/>
                  <a:pt x="1280" y="2225"/>
                </a:cubicBezTo>
                <a:cubicBezTo>
                  <a:pt x="1264" y="2227"/>
                  <a:pt x="1250" y="2266"/>
                  <a:pt x="1237" y="2285"/>
                </a:cubicBezTo>
                <a:cubicBezTo>
                  <a:pt x="1219" y="2311"/>
                  <a:pt x="1205" y="2329"/>
                  <a:pt x="1188" y="2338"/>
                </a:cubicBezTo>
                <a:cubicBezTo>
                  <a:pt x="1162" y="2340"/>
                  <a:pt x="1134" y="2336"/>
                  <a:pt x="1109" y="2334"/>
                </a:cubicBezTo>
                <a:cubicBezTo>
                  <a:pt x="1082" y="2332"/>
                  <a:pt x="1056" y="2333"/>
                  <a:pt x="1036" y="2322"/>
                </a:cubicBezTo>
                <a:cubicBezTo>
                  <a:pt x="1054" y="2279"/>
                  <a:pt x="1076" y="2240"/>
                  <a:pt x="1089" y="2194"/>
                </a:cubicBezTo>
                <a:cubicBezTo>
                  <a:pt x="1002" y="2216"/>
                  <a:pt x="915" y="2240"/>
                  <a:pt x="836" y="2271"/>
                </a:cubicBezTo>
                <a:cubicBezTo>
                  <a:pt x="825" y="2286"/>
                  <a:pt x="816" y="2301"/>
                  <a:pt x="805" y="2317"/>
                </a:cubicBezTo>
                <a:cubicBezTo>
                  <a:pt x="795" y="2331"/>
                  <a:pt x="780" y="2345"/>
                  <a:pt x="776" y="2365"/>
                </a:cubicBezTo>
                <a:cubicBezTo>
                  <a:pt x="714" y="2345"/>
                  <a:pt x="658" y="2319"/>
                  <a:pt x="607" y="2288"/>
                </a:cubicBezTo>
                <a:cubicBezTo>
                  <a:pt x="620" y="2221"/>
                  <a:pt x="653" y="2162"/>
                  <a:pt x="643" y="2080"/>
                </a:cubicBezTo>
                <a:cubicBezTo>
                  <a:pt x="592" y="2085"/>
                  <a:pt x="559" y="2107"/>
                  <a:pt x="516" y="2119"/>
                </a:cubicBezTo>
                <a:cubicBezTo>
                  <a:pt x="418" y="2073"/>
                  <a:pt x="369" y="1954"/>
                  <a:pt x="301" y="1871"/>
                </a:cubicBezTo>
                <a:cubicBezTo>
                  <a:pt x="290" y="1857"/>
                  <a:pt x="276" y="1847"/>
                  <a:pt x="265" y="1835"/>
                </a:cubicBezTo>
                <a:cubicBezTo>
                  <a:pt x="256" y="1824"/>
                  <a:pt x="246" y="1806"/>
                  <a:pt x="234" y="1791"/>
                </a:cubicBezTo>
                <a:cubicBezTo>
                  <a:pt x="216" y="1771"/>
                  <a:pt x="192" y="1759"/>
                  <a:pt x="197" y="1726"/>
                </a:cubicBezTo>
                <a:cubicBezTo>
                  <a:pt x="200" y="1713"/>
                  <a:pt x="219" y="1699"/>
                  <a:pt x="234" y="1685"/>
                </a:cubicBezTo>
                <a:cubicBezTo>
                  <a:pt x="248" y="1671"/>
                  <a:pt x="259" y="1656"/>
                  <a:pt x="272" y="1647"/>
                </a:cubicBezTo>
                <a:cubicBezTo>
                  <a:pt x="297" y="1628"/>
                  <a:pt x="325" y="1619"/>
                  <a:pt x="347" y="1601"/>
                </a:cubicBezTo>
                <a:cubicBezTo>
                  <a:pt x="362" y="1588"/>
                  <a:pt x="373" y="1570"/>
                  <a:pt x="385" y="1555"/>
                </a:cubicBezTo>
                <a:cubicBezTo>
                  <a:pt x="398" y="1540"/>
                  <a:pt x="412" y="1527"/>
                  <a:pt x="422" y="1509"/>
                </a:cubicBezTo>
                <a:cubicBezTo>
                  <a:pt x="409" y="1495"/>
                  <a:pt x="399" y="1467"/>
                  <a:pt x="381" y="1466"/>
                </a:cubicBezTo>
                <a:cubicBezTo>
                  <a:pt x="362" y="1464"/>
                  <a:pt x="319" y="1520"/>
                  <a:pt x="301" y="1533"/>
                </a:cubicBezTo>
                <a:cubicBezTo>
                  <a:pt x="279" y="1550"/>
                  <a:pt x="247" y="1559"/>
                  <a:pt x="207" y="1562"/>
                </a:cubicBezTo>
                <a:cubicBezTo>
                  <a:pt x="192" y="1563"/>
                  <a:pt x="172" y="1565"/>
                  <a:pt x="156" y="1557"/>
                </a:cubicBezTo>
                <a:cubicBezTo>
                  <a:pt x="144" y="1554"/>
                  <a:pt x="166" y="1549"/>
                  <a:pt x="166" y="1543"/>
                </a:cubicBezTo>
                <a:cubicBezTo>
                  <a:pt x="142" y="1540"/>
                  <a:pt x="111" y="1545"/>
                  <a:pt x="96" y="1533"/>
                </a:cubicBezTo>
                <a:cubicBezTo>
                  <a:pt x="88" y="1529"/>
                  <a:pt x="114" y="1521"/>
                  <a:pt x="118" y="1514"/>
                </a:cubicBezTo>
                <a:cubicBezTo>
                  <a:pt x="99" y="1506"/>
                  <a:pt x="62" y="1515"/>
                  <a:pt x="46" y="1504"/>
                </a:cubicBezTo>
                <a:cubicBezTo>
                  <a:pt x="36" y="1501"/>
                  <a:pt x="70" y="1491"/>
                  <a:pt x="72" y="1483"/>
                </a:cubicBezTo>
                <a:cubicBezTo>
                  <a:pt x="55" y="1480"/>
                  <a:pt x="34" y="1482"/>
                  <a:pt x="19" y="1478"/>
                </a:cubicBezTo>
                <a:cubicBezTo>
                  <a:pt x="15" y="1467"/>
                  <a:pt x="40" y="1465"/>
                  <a:pt x="46" y="1456"/>
                </a:cubicBezTo>
                <a:cubicBezTo>
                  <a:pt x="32" y="1450"/>
                  <a:pt x="13" y="1450"/>
                  <a:pt x="0" y="1444"/>
                </a:cubicBezTo>
                <a:cubicBezTo>
                  <a:pt x="27" y="1425"/>
                  <a:pt x="52" y="1405"/>
                  <a:pt x="79" y="1386"/>
                </a:cubicBezTo>
                <a:cubicBezTo>
                  <a:pt x="122" y="1312"/>
                  <a:pt x="191" y="1265"/>
                  <a:pt x="277" y="1234"/>
                </a:cubicBezTo>
                <a:cubicBezTo>
                  <a:pt x="274" y="1162"/>
                  <a:pt x="264" y="1067"/>
                  <a:pt x="270" y="988"/>
                </a:cubicBezTo>
                <a:cubicBezTo>
                  <a:pt x="274" y="924"/>
                  <a:pt x="301" y="867"/>
                  <a:pt x="308" y="812"/>
                </a:cubicBezTo>
                <a:cubicBezTo>
                  <a:pt x="226" y="771"/>
                  <a:pt x="118" y="755"/>
                  <a:pt x="67" y="682"/>
                </a:cubicBezTo>
                <a:cubicBezTo>
                  <a:pt x="99" y="674"/>
                  <a:pt x="126" y="659"/>
                  <a:pt x="156" y="651"/>
                </a:cubicBezTo>
                <a:cubicBezTo>
                  <a:pt x="188" y="642"/>
                  <a:pt x="222" y="641"/>
                  <a:pt x="253" y="629"/>
                </a:cubicBezTo>
                <a:cubicBezTo>
                  <a:pt x="272" y="622"/>
                  <a:pt x="291" y="607"/>
                  <a:pt x="311" y="595"/>
                </a:cubicBezTo>
                <a:cubicBezTo>
                  <a:pt x="365" y="562"/>
                  <a:pt x="430" y="536"/>
                  <a:pt x="487" y="504"/>
                </a:cubicBezTo>
                <a:cubicBezTo>
                  <a:pt x="486" y="482"/>
                  <a:pt x="484" y="442"/>
                  <a:pt x="477" y="419"/>
                </a:cubicBezTo>
                <a:cubicBezTo>
                  <a:pt x="453" y="430"/>
                  <a:pt x="437" y="450"/>
                  <a:pt x="419" y="468"/>
                </a:cubicBezTo>
                <a:cubicBezTo>
                  <a:pt x="393" y="494"/>
                  <a:pt x="371" y="529"/>
                  <a:pt x="320" y="523"/>
                </a:cubicBezTo>
                <a:cubicBezTo>
                  <a:pt x="302" y="521"/>
                  <a:pt x="281" y="510"/>
                  <a:pt x="260" y="501"/>
                </a:cubicBezTo>
                <a:cubicBezTo>
                  <a:pt x="219" y="484"/>
                  <a:pt x="198" y="472"/>
                  <a:pt x="171" y="439"/>
                </a:cubicBezTo>
                <a:cubicBezTo>
                  <a:pt x="148" y="411"/>
                  <a:pt x="143" y="398"/>
                  <a:pt x="130" y="357"/>
                </a:cubicBezTo>
                <a:cubicBezTo>
                  <a:pt x="120" y="324"/>
                  <a:pt x="117" y="292"/>
                  <a:pt x="120" y="246"/>
                </a:cubicBezTo>
                <a:cubicBezTo>
                  <a:pt x="122" y="223"/>
                  <a:pt x="131" y="206"/>
                  <a:pt x="142" y="186"/>
                </a:cubicBezTo>
                <a:cubicBezTo>
                  <a:pt x="158" y="155"/>
                  <a:pt x="166" y="148"/>
                  <a:pt x="195" y="128"/>
                </a:cubicBezTo>
                <a:cubicBezTo>
                  <a:pt x="243" y="94"/>
                  <a:pt x="308" y="77"/>
                  <a:pt x="383" y="94"/>
                </a:cubicBezTo>
                <a:cubicBezTo>
                  <a:pt x="426" y="104"/>
                  <a:pt x="454" y="115"/>
                  <a:pt x="484" y="135"/>
                </a:cubicBezTo>
                <a:cubicBezTo>
                  <a:pt x="497" y="144"/>
                  <a:pt x="508" y="153"/>
                  <a:pt x="520" y="159"/>
                </a:cubicBezTo>
                <a:cubicBezTo>
                  <a:pt x="556" y="199"/>
                  <a:pt x="582" y="247"/>
                  <a:pt x="615" y="289"/>
                </a:cubicBezTo>
                <a:cubicBezTo>
                  <a:pt x="621" y="241"/>
                  <a:pt x="625" y="196"/>
                  <a:pt x="641" y="159"/>
                </a:cubicBezTo>
                <a:cubicBezTo>
                  <a:pt x="648" y="143"/>
                  <a:pt x="664" y="128"/>
                  <a:pt x="677" y="113"/>
                </a:cubicBezTo>
                <a:cubicBezTo>
                  <a:pt x="700" y="88"/>
                  <a:pt x="707" y="73"/>
                  <a:pt x="737" y="58"/>
                </a:cubicBezTo>
                <a:cubicBezTo>
                  <a:pt x="771" y="41"/>
                  <a:pt x="815" y="37"/>
                  <a:pt x="870" y="43"/>
                </a:cubicBezTo>
                <a:cubicBezTo>
                  <a:pt x="922" y="49"/>
                  <a:pt x="951" y="58"/>
                  <a:pt x="986" y="82"/>
                </a:cubicBezTo>
                <a:cubicBezTo>
                  <a:pt x="1020" y="105"/>
                  <a:pt x="1035" y="124"/>
                  <a:pt x="1056" y="157"/>
                </a:cubicBezTo>
                <a:cubicBezTo>
                  <a:pt x="1063" y="168"/>
                  <a:pt x="1072" y="182"/>
                  <a:pt x="1075" y="190"/>
                </a:cubicBezTo>
                <a:cubicBezTo>
                  <a:pt x="1084" y="216"/>
                  <a:pt x="1076" y="255"/>
                  <a:pt x="1082" y="280"/>
                </a:cubicBezTo>
                <a:cubicBezTo>
                  <a:pt x="1085" y="291"/>
                  <a:pt x="1103" y="310"/>
                  <a:pt x="1116" y="325"/>
                </a:cubicBezTo>
                <a:cubicBezTo>
                  <a:pt x="1148" y="363"/>
                  <a:pt x="1179" y="389"/>
                  <a:pt x="1210" y="429"/>
                </a:cubicBezTo>
                <a:cubicBezTo>
                  <a:pt x="1248" y="478"/>
                  <a:pt x="1276" y="544"/>
                  <a:pt x="1309" y="600"/>
                </a:cubicBezTo>
                <a:cubicBezTo>
                  <a:pt x="1342" y="593"/>
                  <a:pt x="1358" y="567"/>
                  <a:pt x="1384" y="552"/>
                </a:cubicBezTo>
                <a:cubicBezTo>
                  <a:pt x="1335" y="523"/>
                  <a:pt x="1293" y="495"/>
                  <a:pt x="1261" y="448"/>
                </a:cubicBezTo>
                <a:cubicBezTo>
                  <a:pt x="1219" y="389"/>
                  <a:pt x="1192" y="305"/>
                  <a:pt x="1179" y="214"/>
                </a:cubicBezTo>
                <a:cubicBezTo>
                  <a:pt x="1186" y="203"/>
                  <a:pt x="1186" y="185"/>
                  <a:pt x="1193" y="173"/>
                </a:cubicBezTo>
                <a:cubicBezTo>
                  <a:pt x="1231" y="239"/>
                  <a:pt x="1278" y="302"/>
                  <a:pt x="1328" y="359"/>
                </a:cubicBezTo>
                <a:cubicBezTo>
                  <a:pt x="1341" y="374"/>
                  <a:pt x="1359" y="387"/>
                  <a:pt x="1369" y="402"/>
                </a:cubicBezTo>
                <a:cubicBezTo>
                  <a:pt x="1389" y="432"/>
                  <a:pt x="1397" y="469"/>
                  <a:pt x="1425" y="494"/>
                </a:cubicBezTo>
                <a:cubicBezTo>
                  <a:pt x="1439" y="477"/>
                  <a:pt x="1448" y="454"/>
                  <a:pt x="1458" y="434"/>
                </a:cubicBezTo>
                <a:cubicBezTo>
                  <a:pt x="1443" y="419"/>
                  <a:pt x="1421" y="407"/>
                  <a:pt x="1403" y="388"/>
                </a:cubicBezTo>
                <a:cubicBezTo>
                  <a:pt x="1389" y="374"/>
                  <a:pt x="1375" y="354"/>
                  <a:pt x="1359" y="335"/>
                </a:cubicBezTo>
                <a:cubicBezTo>
                  <a:pt x="1345" y="317"/>
                  <a:pt x="1325" y="298"/>
                  <a:pt x="1319" y="282"/>
                </a:cubicBezTo>
                <a:cubicBezTo>
                  <a:pt x="1315" y="272"/>
                  <a:pt x="1316" y="256"/>
                  <a:pt x="1314" y="243"/>
                </a:cubicBezTo>
                <a:cubicBezTo>
                  <a:pt x="1312" y="231"/>
                  <a:pt x="1307" y="219"/>
                  <a:pt x="1306" y="210"/>
                </a:cubicBezTo>
                <a:cubicBezTo>
                  <a:pt x="1306" y="171"/>
                  <a:pt x="1324" y="132"/>
                  <a:pt x="1326" y="89"/>
                </a:cubicBezTo>
                <a:cubicBezTo>
                  <a:pt x="1343" y="148"/>
                  <a:pt x="1380" y="183"/>
                  <a:pt x="1417" y="224"/>
                </a:cubicBezTo>
                <a:cubicBezTo>
                  <a:pt x="1444" y="253"/>
                  <a:pt x="1462" y="294"/>
                  <a:pt x="1482" y="333"/>
                </a:cubicBezTo>
                <a:cubicBezTo>
                  <a:pt x="1500" y="301"/>
                  <a:pt x="1481" y="260"/>
                  <a:pt x="1473" y="224"/>
                </a:cubicBezTo>
                <a:cubicBezTo>
                  <a:pt x="1462" y="178"/>
                  <a:pt x="1461" y="141"/>
                  <a:pt x="1470" y="94"/>
                </a:cubicBezTo>
                <a:cubicBezTo>
                  <a:pt x="1479" y="53"/>
                  <a:pt x="1488" y="30"/>
                  <a:pt x="1507" y="0"/>
                </a:cubicBezTo>
                <a:cubicBezTo>
                  <a:pt x="1518" y="23"/>
                  <a:pt x="1525" y="47"/>
                  <a:pt x="1540" y="70"/>
                </a:cubicBezTo>
                <a:cubicBezTo>
                  <a:pt x="1554" y="90"/>
                  <a:pt x="1573" y="107"/>
                  <a:pt x="1584" y="128"/>
                </a:cubicBezTo>
                <a:cubicBezTo>
                  <a:pt x="1617" y="190"/>
                  <a:pt x="1609" y="285"/>
                  <a:pt x="1569" y="337"/>
                </a:cubicBezTo>
                <a:cubicBezTo>
                  <a:pt x="1648" y="314"/>
                  <a:pt x="1714" y="276"/>
                  <a:pt x="1798" y="258"/>
                </a:cubicBezTo>
                <a:cubicBezTo>
                  <a:pt x="1799" y="272"/>
                  <a:pt x="1785" y="280"/>
                  <a:pt x="1777" y="292"/>
                </a:cubicBezTo>
                <a:cubicBezTo>
                  <a:pt x="1760" y="314"/>
                  <a:pt x="1745" y="338"/>
                  <a:pt x="1726" y="362"/>
                </a:cubicBezTo>
                <a:cubicBezTo>
                  <a:pt x="1717" y="372"/>
                  <a:pt x="1708" y="385"/>
                  <a:pt x="1699" y="393"/>
                </a:cubicBezTo>
                <a:cubicBezTo>
                  <a:pt x="1690" y="401"/>
                  <a:pt x="1675" y="406"/>
                  <a:pt x="1663" y="415"/>
                </a:cubicBezTo>
                <a:cubicBezTo>
                  <a:pt x="1641" y="431"/>
                  <a:pt x="1623" y="444"/>
                  <a:pt x="1593" y="458"/>
                </a:cubicBezTo>
                <a:cubicBezTo>
                  <a:pt x="1567" y="471"/>
                  <a:pt x="1546" y="481"/>
                  <a:pt x="1509" y="470"/>
                </a:cubicBezTo>
                <a:cubicBezTo>
                  <a:pt x="1497" y="482"/>
                  <a:pt x="1492" y="501"/>
                  <a:pt x="1485" y="518"/>
                </a:cubicBezTo>
                <a:cubicBezTo>
                  <a:pt x="1543" y="521"/>
                  <a:pt x="1585" y="489"/>
                  <a:pt x="1634" y="470"/>
                </a:cubicBezTo>
                <a:cubicBezTo>
                  <a:pt x="1695" y="447"/>
                  <a:pt x="1760" y="440"/>
                  <a:pt x="1844" y="436"/>
                </a:cubicBezTo>
                <a:cubicBezTo>
                  <a:pt x="1853" y="440"/>
                  <a:pt x="1841" y="446"/>
                  <a:pt x="1839" y="448"/>
                </a:cubicBezTo>
                <a:cubicBezTo>
                  <a:pt x="1819" y="481"/>
                  <a:pt x="1786" y="517"/>
                  <a:pt x="1767" y="552"/>
                </a:cubicBezTo>
                <a:cubicBezTo>
                  <a:pt x="1791" y="566"/>
                  <a:pt x="1823" y="572"/>
                  <a:pt x="1847" y="586"/>
                </a:cubicBezTo>
                <a:cubicBezTo>
                  <a:pt x="1864" y="577"/>
                  <a:pt x="1877" y="563"/>
                  <a:pt x="1892" y="552"/>
                </a:cubicBezTo>
                <a:cubicBezTo>
                  <a:pt x="1964" y="540"/>
                  <a:pt x="2039" y="556"/>
                  <a:pt x="2066" y="605"/>
                </a:cubicBezTo>
                <a:cubicBezTo>
                  <a:pt x="2102" y="611"/>
                  <a:pt x="2145" y="609"/>
                  <a:pt x="2184" y="612"/>
                </a:cubicBezTo>
                <a:cubicBezTo>
                  <a:pt x="2197" y="621"/>
                  <a:pt x="2210" y="629"/>
                  <a:pt x="2225" y="636"/>
                </a:cubicBezTo>
                <a:cubicBezTo>
                  <a:pt x="2232" y="649"/>
                  <a:pt x="2239" y="661"/>
                  <a:pt x="2247" y="673"/>
                </a:cubicBezTo>
                <a:cubicBezTo>
                  <a:pt x="2248" y="715"/>
                  <a:pt x="2257" y="755"/>
                  <a:pt x="2247" y="791"/>
                </a:cubicBezTo>
                <a:cubicBezTo>
                  <a:pt x="2239" y="818"/>
                  <a:pt x="2211" y="828"/>
                  <a:pt x="2196" y="846"/>
                </a:cubicBezTo>
                <a:cubicBezTo>
                  <a:pt x="2207" y="870"/>
                  <a:pt x="2218" y="893"/>
                  <a:pt x="2213" y="923"/>
                </a:cubicBezTo>
                <a:cubicBezTo>
                  <a:pt x="2209" y="949"/>
                  <a:pt x="2189" y="975"/>
                  <a:pt x="2186" y="998"/>
                </a:cubicBezTo>
                <a:cubicBezTo>
                  <a:pt x="2165" y="1015"/>
                  <a:pt x="2143" y="1029"/>
                  <a:pt x="2119" y="1046"/>
                </a:cubicBezTo>
                <a:cubicBezTo>
                  <a:pt x="2102" y="1058"/>
                  <a:pt x="2091" y="1066"/>
                  <a:pt x="2066" y="1075"/>
                </a:cubicBezTo>
                <a:cubicBezTo>
                  <a:pt x="2036" y="1086"/>
                  <a:pt x="2000" y="1097"/>
                  <a:pt x="1955" y="1097"/>
                </a:cubicBezTo>
                <a:cubicBezTo>
                  <a:pt x="1957" y="1109"/>
                  <a:pt x="1968" y="1117"/>
                  <a:pt x="1977" y="1126"/>
                </a:cubicBezTo>
                <a:cubicBezTo>
                  <a:pt x="1994" y="1143"/>
                  <a:pt x="2014" y="1160"/>
                  <a:pt x="2035" y="1179"/>
                </a:cubicBezTo>
                <a:cubicBezTo>
                  <a:pt x="2060" y="1201"/>
                  <a:pt x="2085" y="1225"/>
                  <a:pt x="2090" y="1270"/>
                </a:cubicBezTo>
                <a:cubicBezTo>
                  <a:pt x="2119" y="1202"/>
                  <a:pt x="2126" y="1125"/>
                  <a:pt x="2174" y="1075"/>
                </a:cubicBezTo>
                <a:cubicBezTo>
                  <a:pt x="2201" y="1047"/>
                  <a:pt x="2235" y="1025"/>
                  <a:pt x="2264" y="1003"/>
                </a:cubicBezTo>
                <a:cubicBezTo>
                  <a:pt x="2264" y="1127"/>
                  <a:pt x="2260" y="1285"/>
                  <a:pt x="2223" y="1403"/>
                </a:cubicBezTo>
                <a:cubicBezTo>
                  <a:pt x="2284" y="1380"/>
                  <a:pt x="2331" y="1342"/>
                  <a:pt x="2389" y="1316"/>
                </a:cubicBezTo>
                <a:close/>
                <a:moveTo>
                  <a:pt x="904" y="166"/>
                </a:moveTo>
                <a:cubicBezTo>
                  <a:pt x="934" y="163"/>
                  <a:pt x="954" y="149"/>
                  <a:pt x="964" y="125"/>
                </a:cubicBezTo>
                <a:cubicBezTo>
                  <a:pt x="924" y="119"/>
                  <a:pt x="913" y="142"/>
                  <a:pt x="904" y="166"/>
                </a:cubicBezTo>
                <a:close/>
                <a:moveTo>
                  <a:pt x="824" y="178"/>
                </a:moveTo>
                <a:cubicBezTo>
                  <a:pt x="822" y="156"/>
                  <a:pt x="817" y="136"/>
                  <a:pt x="793" y="135"/>
                </a:cubicBezTo>
                <a:cubicBezTo>
                  <a:pt x="787" y="155"/>
                  <a:pt x="811" y="178"/>
                  <a:pt x="824" y="178"/>
                </a:cubicBezTo>
                <a:close/>
                <a:moveTo>
                  <a:pt x="320" y="145"/>
                </a:moveTo>
                <a:cubicBezTo>
                  <a:pt x="312" y="150"/>
                  <a:pt x="308" y="160"/>
                  <a:pt x="306" y="171"/>
                </a:cubicBezTo>
                <a:cubicBezTo>
                  <a:pt x="319" y="178"/>
                  <a:pt x="326" y="191"/>
                  <a:pt x="340" y="198"/>
                </a:cubicBezTo>
                <a:cubicBezTo>
                  <a:pt x="338" y="185"/>
                  <a:pt x="343" y="178"/>
                  <a:pt x="344" y="169"/>
                </a:cubicBezTo>
                <a:cubicBezTo>
                  <a:pt x="339" y="158"/>
                  <a:pt x="332" y="149"/>
                  <a:pt x="320" y="145"/>
                </a:cubicBezTo>
                <a:close/>
                <a:moveTo>
                  <a:pt x="752" y="186"/>
                </a:moveTo>
                <a:cubicBezTo>
                  <a:pt x="766" y="190"/>
                  <a:pt x="776" y="198"/>
                  <a:pt x="791" y="202"/>
                </a:cubicBezTo>
                <a:cubicBezTo>
                  <a:pt x="780" y="183"/>
                  <a:pt x="776" y="156"/>
                  <a:pt x="747" y="154"/>
                </a:cubicBezTo>
                <a:cubicBezTo>
                  <a:pt x="746" y="168"/>
                  <a:pt x="753" y="173"/>
                  <a:pt x="752" y="186"/>
                </a:cubicBezTo>
                <a:close/>
                <a:moveTo>
                  <a:pt x="422" y="166"/>
                </a:moveTo>
                <a:cubicBezTo>
                  <a:pt x="416" y="177"/>
                  <a:pt x="414" y="193"/>
                  <a:pt x="410" y="205"/>
                </a:cubicBezTo>
                <a:cubicBezTo>
                  <a:pt x="424" y="203"/>
                  <a:pt x="432" y="195"/>
                  <a:pt x="443" y="190"/>
                </a:cubicBezTo>
                <a:cubicBezTo>
                  <a:pt x="445" y="179"/>
                  <a:pt x="448" y="170"/>
                  <a:pt x="451" y="159"/>
                </a:cubicBezTo>
                <a:cubicBezTo>
                  <a:pt x="439" y="160"/>
                  <a:pt x="432" y="165"/>
                  <a:pt x="422" y="166"/>
                </a:cubicBezTo>
                <a:close/>
                <a:moveTo>
                  <a:pt x="952" y="188"/>
                </a:moveTo>
                <a:cubicBezTo>
                  <a:pt x="977" y="189"/>
                  <a:pt x="992" y="182"/>
                  <a:pt x="1000" y="166"/>
                </a:cubicBezTo>
                <a:cubicBezTo>
                  <a:pt x="974" y="164"/>
                  <a:pt x="966" y="178"/>
                  <a:pt x="952" y="188"/>
                </a:cubicBezTo>
                <a:close/>
                <a:moveTo>
                  <a:pt x="248" y="205"/>
                </a:moveTo>
                <a:cubicBezTo>
                  <a:pt x="260" y="209"/>
                  <a:pt x="269" y="216"/>
                  <a:pt x="284" y="217"/>
                </a:cubicBezTo>
                <a:cubicBezTo>
                  <a:pt x="284" y="209"/>
                  <a:pt x="278" y="205"/>
                  <a:pt x="279" y="195"/>
                </a:cubicBezTo>
                <a:cubicBezTo>
                  <a:pt x="268" y="191"/>
                  <a:pt x="260" y="183"/>
                  <a:pt x="243" y="183"/>
                </a:cubicBezTo>
                <a:cubicBezTo>
                  <a:pt x="241" y="194"/>
                  <a:pt x="249" y="195"/>
                  <a:pt x="248" y="205"/>
                </a:cubicBezTo>
                <a:close/>
                <a:moveTo>
                  <a:pt x="709" y="214"/>
                </a:moveTo>
                <a:cubicBezTo>
                  <a:pt x="723" y="223"/>
                  <a:pt x="735" y="235"/>
                  <a:pt x="754" y="239"/>
                </a:cubicBezTo>
                <a:cubicBezTo>
                  <a:pt x="751" y="210"/>
                  <a:pt x="732" y="196"/>
                  <a:pt x="709" y="188"/>
                </a:cubicBezTo>
                <a:cubicBezTo>
                  <a:pt x="709" y="197"/>
                  <a:pt x="709" y="206"/>
                  <a:pt x="709" y="214"/>
                </a:cubicBezTo>
                <a:close/>
                <a:moveTo>
                  <a:pt x="926" y="234"/>
                </a:moveTo>
                <a:cubicBezTo>
                  <a:pt x="915" y="228"/>
                  <a:pt x="906" y="223"/>
                  <a:pt x="899" y="214"/>
                </a:cubicBezTo>
                <a:cubicBezTo>
                  <a:pt x="887" y="213"/>
                  <a:pt x="873" y="208"/>
                  <a:pt x="860" y="207"/>
                </a:cubicBezTo>
                <a:cubicBezTo>
                  <a:pt x="831" y="206"/>
                  <a:pt x="812" y="219"/>
                  <a:pt x="791" y="231"/>
                </a:cubicBezTo>
                <a:cubicBezTo>
                  <a:pt x="785" y="250"/>
                  <a:pt x="775" y="264"/>
                  <a:pt x="771" y="284"/>
                </a:cubicBezTo>
                <a:cubicBezTo>
                  <a:pt x="796" y="282"/>
                  <a:pt x="804" y="263"/>
                  <a:pt x="831" y="263"/>
                </a:cubicBezTo>
                <a:cubicBezTo>
                  <a:pt x="838" y="318"/>
                  <a:pt x="915" y="323"/>
                  <a:pt x="950" y="289"/>
                </a:cubicBezTo>
                <a:cubicBezTo>
                  <a:pt x="948" y="264"/>
                  <a:pt x="934" y="251"/>
                  <a:pt x="926" y="234"/>
                </a:cubicBezTo>
                <a:close/>
                <a:moveTo>
                  <a:pt x="458" y="246"/>
                </a:moveTo>
                <a:cubicBezTo>
                  <a:pt x="485" y="245"/>
                  <a:pt x="495" y="227"/>
                  <a:pt x="506" y="210"/>
                </a:cubicBezTo>
                <a:cubicBezTo>
                  <a:pt x="471" y="202"/>
                  <a:pt x="462" y="222"/>
                  <a:pt x="458" y="246"/>
                </a:cubicBezTo>
                <a:close/>
                <a:moveTo>
                  <a:pt x="207" y="246"/>
                </a:moveTo>
                <a:cubicBezTo>
                  <a:pt x="221" y="249"/>
                  <a:pt x="239" y="260"/>
                  <a:pt x="253" y="255"/>
                </a:cubicBezTo>
                <a:cubicBezTo>
                  <a:pt x="243" y="234"/>
                  <a:pt x="223" y="223"/>
                  <a:pt x="197" y="217"/>
                </a:cubicBezTo>
                <a:cubicBezTo>
                  <a:pt x="191" y="226"/>
                  <a:pt x="213" y="237"/>
                  <a:pt x="207" y="246"/>
                </a:cubicBezTo>
                <a:close/>
                <a:moveTo>
                  <a:pt x="971" y="231"/>
                </a:moveTo>
                <a:cubicBezTo>
                  <a:pt x="987" y="247"/>
                  <a:pt x="1019" y="245"/>
                  <a:pt x="1029" y="226"/>
                </a:cubicBezTo>
                <a:cubicBezTo>
                  <a:pt x="1014" y="213"/>
                  <a:pt x="985" y="222"/>
                  <a:pt x="971" y="231"/>
                </a:cubicBezTo>
                <a:close/>
                <a:moveTo>
                  <a:pt x="308" y="239"/>
                </a:moveTo>
                <a:cubicBezTo>
                  <a:pt x="288" y="266"/>
                  <a:pt x="256" y="319"/>
                  <a:pt x="289" y="352"/>
                </a:cubicBezTo>
                <a:cubicBezTo>
                  <a:pt x="320" y="364"/>
                  <a:pt x="346" y="355"/>
                  <a:pt x="366" y="340"/>
                </a:cubicBezTo>
                <a:cubicBezTo>
                  <a:pt x="369" y="311"/>
                  <a:pt x="357" y="297"/>
                  <a:pt x="352" y="277"/>
                </a:cubicBezTo>
                <a:cubicBezTo>
                  <a:pt x="364" y="268"/>
                  <a:pt x="392" y="274"/>
                  <a:pt x="402" y="263"/>
                </a:cubicBezTo>
                <a:cubicBezTo>
                  <a:pt x="404" y="271"/>
                  <a:pt x="421" y="267"/>
                  <a:pt x="426" y="265"/>
                </a:cubicBezTo>
                <a:cubicBezTo>
                  <a:pt x="410" y="229"/>
                  <a:pt x="349" y="217"/>
                  <a:pt x="308" y="239"/>
                </a:cubicBezTo>
                <a:close/>
                <a:moveTo>
                  <a:pt x="487" y="294"/>
                </a:moveTo>
                <a:cubicBezTo>
                  <a:pt x="501" y="296"/>
                  <a:pt x="507" y="290"/>
                  <a:pt x="520" y="292"/>
                </a:cubicBezTo>
                <a:cubicBezTo>
                  <a:pt x="523" y="281"/>
                  <a:pt x="532" y="277"/>
                  <a:pt x="535" y="267"/>
                </a:cubicBezTo>
                <a:cubicBezTo>
                  <a:pt x="509" y="267"/>
                  <a:pt x="497" y="280"/>
                  <a:pt x="487" y="294"/>
                </a:cubicBezTo>
                <a:close/>
                <a:moveTo>
                  <a:pt x="1005" y="354"/>
                </a:moveTo>
                <a:cubicBezTo>
                  <a:pt x="1005" y="345"/>
                  <a:pt x="1005" y="337"/>
                  <a:pt x="1005" y="328"/>
                </a:cubicBezTo>
                <a:cubicBezTo>
                  <a:pt x="992" y="324"/>
                  <a:pt x="984" y="317"/>
                  <a:pt x="969" y="316"/>
                </a:cubicBezTo>
                <a:cubicBezTo>
                  <a:pt x="970" y="340"/>
                  <a:pt x="984" y="350"/>
                  <a:pt x="1005" y="354"/>
                </a:cubicBezTo>
                <a:close/>
                <a:moveTo>
                  <a:pt x="530" y="376"/>
                </a:moveTo>
                <a:cubicBezTo>
                  <a:pt x="552" y="372"/>
                  <a:pt x="576" y="370"/>
                  <a:pt x="590" y="359"/>
                </a:cubicBezTo>
                <a:cubicBezTo>
                  <a:pt x="570" y="344"/>
                  <a:pt x="535" y="354"/>
                  <a:pt x="530" y="376"/>
                </a:cubicBezTo>
                <a:close/>
                <a:moveTo>
                  <a:pt x="725" y="362"/>
                </a:moveTo>
                <a:cubicBezTo>
                  <a:pt x="714" y="351"/>
                  <a:pt x="689" y="355"/>
                  <a:pt x="668" y="354"/>
                </a:cubicBezTo>
                <a:cubicBezTo>
                  <a:pt x="675" y="378"/>
                  <a:pt x="710" y="371"/>
                  <a:pt x="725" y="362"/>
                </a:cubicBezTo>
                <a:close/>
                <a:moveTo>
                  <a:pt x="877" y="369"/>
                </a:moveTo>
                <a:cubicBezTo>
                  <a:pt x="881" y="382"/>
                  <a:pt x="879" y="401"/>
                  <a:pt x="887" y="410"/>
                </a:cubicBezTo>
                <a:cubicBezTo>
                  <a:pt x="894" y="403"/>
                  <a:pt x="904" y="399"/>
                  <a:pt x="909" y="390"/>
                </a:cubicBezTo>
                <a:cubicBezTo>
                  <a:pt x="907" y="380"/>
                  <a:pt x="913" y="360"/>
                  <a:pt x="904" y="357"/>
                </a:cubicBezTo>
                <a:cubicBezTo>
                  <a:pt x="896" y="362"/>
                  <a:pt x="885" y="363"/>
                  <a:pt x="877" y="369"/>
                </a:cubicBezTo>
                <a:close/>
                <a:moveTo>
                  <a:pt x="933" y="359"/>
                </a:moveTo>
                <a:cubicBezTo>
                  <a:pt x="936" y="379"/>
                  <a:pt x="947" y="392"/>
                  <a:pt x="964" y="398"/>
                </a:cubicBezTo>
                <a:cubicBezTo>
                  <a:pt x="967" y="377"/>
                  <a:pt x="958" y="367"/>
                  <a:pt x="950" y="357"/>
                </a:cubicBezTo>
                <a:cubicBezTo>
                  <a:pt x="943" y="357"/>
                  <a:pt x="936" y="356"/>
                  <a:pt x="933" y="359"/>
                </a:cubicBezTo>
                <a:close/>
                <a:moveTo>
                  <a:pt x="1017" y="660"/>
                </a:moveTo>
                <a:cubicBezTo>
                  <a:pt x="1049" y="709"/>
                  <a:pt x="1069" y="769"/>
                  <a:pt x="1094" y="824"/>
                </a:cubicBezTo>
                <a:cubicBezTo>
                  <a:pt x="1121" y="797"/>
                  <a:pt x="1142" y="762"/>
                  <a:pt x="1155" y="721"/>
                </a:cubicBezTo>
                <a:cubicBezTo>
                  <a:pt x="1099" y="697"/>
                  <a:pt x="1105" y="597"/>
                  <a:pt x="1116" y="533"/>
                </a:cubicBezTo>
                <a:cubicBezTo>
                  <a:pt x="1154" y="566"/>
                  <a:pt x="1181" y="618"/>
                  <a:pt x="1212" y="656"/>
                </a:cubicBezTo>
                <a:cubicBezTo>
                  <a:pt x="1219" y="663"/>
                  <a:pt x="1227" y="666"/>
                  <a:pt x="1227" y="673"/>
                </a:cubicBezTo>
                <a:cubicBezTo>
                  <a:pt x="1244" y="660"/>
                  <a:pt x="1261" y="647"/>
                  <a:pt x="1273" y="629"/>
                </a:cubicBezTo>
                <a:cubicBezTo>
                  <a:pt x="1230" y="595"/>
                  <a:pt x="1184" y="566"/>
                  <a:pt x="1155" y="518"/>
                </a:cubicBezTo>
                <a:cubicBezTo>
                  <a:pt x="1132" y="481"/>
                  <a:pt x="1119" y="439"/>
                  <a:pt x="1104" y="398"/>
                </a:cubicBezTo>
                <a:cubicBezTo>
                  <a:pt x="1100" y="385"/>
                  <a:pt x="1097" y="368"/>
                  <a:pt x="1085" y="359"/>
                </a:cubicBezTo>
                <a:cubicBezTo>
                  <a:pt x="1060" y="364"/>
                  <a:pt x="1054" y="384"/>
                  <a:pt x="1041" y="400"/>
                </a:cubicBezTo>
                <a:cubicBezTo>
                  <a:pt x="1033" y="410"/>
                  <a:pt x="1023" y="418"/>
                  <a:pt x="1017" y="429"/>
                </a:cubicBezTo>
                <a:cubicBezTo>
                  <a:pt x="982" y="444"/>
                  <a:pt x="948" y="463"/>
                  <a:pt x="901" y="456"/>
                </a:cubicBezTo>
                <a:cubicBezTo>
                  <a:pt x="881" y="452"/>
                  <a:pt x="856" y="442"/>
                  <a:pt x="839" y="431"/>
                </a:cubicBezTo>
                <a:cubicBezTo>
                  <a:pt x="820" y="419"/>
                  <a:pt x="805" y="399"/>
                  <a:pt x="783" y="398"/>
                </a:cubicBezTo>
                <a:cubicBezTo>
                  <a:pt x="784" y="436"/>
                  <a:pt x="796" y="464"/>
                  <a:pt x="805" y="494"/>
                </a:cubicBezTo>
                <a:cubicBezTo>
                  <a:pt x="831" y="501"/>
                  <a:pt x="861" y="488"/>
                  <a:pt x="892" y="484"/>
                </a:cubicBezTo>
                <a:cubicBezTo>
                  <a:pt x="967" y="475"/>
                  <a:pt x="1041" y="490"/>
                  <a:pt x="1099" y="506"/>
                </a:cubicBezTo>
                <a:cubicBezTo>
                  <a:pt x="1084" y="515"/>
                  <a:pt x="1067" y="521"/>
                  <a:pt x="1046" y="523"/>
                </a:cubicBezTo>
                <a:cubicBezTo>
                  <a:pt x="1052" y="535"/>
                  <a:pt x="1070" y="535"/>
                  <a:pt x="1080" y="542"/>
                </a:cubicBezTo>
                <a:cubicBezTo>
                  <a:pt x="1073" y="552"/>
                  <a:pt x="1052" y="547"/>
                  <a:pt x="1044" y="554"/>
                </a:cubicBezTo>
                <a:cubicBezTo>
                  <a:pt x="1052" y="559"/>
                  <a:pt x="1062" y="562"/>
                  <a:pt x="1070" y="566"/>
                </a:cubicBezTo>
                <a:cubicBezTo>
                  <a:pt x="1051" y="565"/>
                  <a:pt x="1067" y="570"/>
                  <a:pt x="1058" y="574"/>
                </a:cubicBezTo>
                <a:cubicBezTo>
                  <a:pt x="1048" y="575"/>
                  <a:pt x="1032" y="571"/>
                  <a:pt x="1027" y="576"/>
                </a:cubicBezTo>
                <a:cubicBezTo>
                  <a:pt x="1033" y="582"/>
                  <a:pt x="1044" y="585"/>
                  <a:pt x="1051" y="591"/>
                </a:cubicBezTo>
                <a:cubicBezTo>
                  <a:pt x="1037" y="598"/>
                  <a:pt x="1027" y="595"/>
                  <a:pt x="1005" y="595"/>
                </a:cubicBezTo>
                <a:cubicBezTo>
                  <a:pt x="998" y="599"/>
                  <a:pt x="1019" y="606"/>
                  <a:pt x="1012" y="610"/>
                </a:cubicBezTo>
                <a:cubicBezTo>
                  <a:pt x="1006" y="601"/>
                  <a:pt x="1006" y="612"/>
                  <a:pt x="1003" y="612"/>
                </a:cubicBezTo>
                <a:cubicBezTo>
                  <a:pt x="960" y="615"/>
                  <a:pt x="939" y="562"/>
                  <a:pt x="899" y="566"/>
                </a:cubicBezTo>
                <a:cubicBezTo>
                  <a:pt x="933" y="604"/>
                  <a:pt x="985" y="622"/>
                  <a:pt x="1017" y="660"/>
                </a:cubicBezTo>
                <a:close/>
                <a:moveTo>
                  <a:pt x="241" y="400"/>
                </a:moveTo>
                <a:cubicBezTo>
                  <a:pt x="243" y="416"/>
                  <a:pt x="235" y="419"/>
                  <a:pt x="241" y="431"/>
                </a:cubicBezTo>
                <a:cubicBezTo>
                  <a:pt x="241" y="423"/>
                  <a:pt x="252" y="434"/>
                  <a:pt x="248" y="434"/>
                </a:cubicBezTo>
                <a:cubicBezTo>
                  <a:pt x="251" y="434"/>
                  <a:pt x="262" y="428"/>
                  <a:pt x="265" y="422"/>
                </a:cubicBezTo>
                <a:cubicBezTo>
                  <a:pt x="268" y="414"/>
                  <a:pt x="269" y="393"/>
                  <a:pt x="263" y="390"/>
                </a:cubicBezTo>
                <a:cubicBezTo>
                  <a:pt x="256" y="394"/>
                  <a:pt x="249" y="398"/>
                  <a:pt x="241" y="400"/>
                </a:cubicBezTo>
                <a:close/>
                <a:moveTo>
                  <a:pt x="289" y="419"/>
                </a:moveTo>
                <a:cubicBezTo>
                  <a:pt x="291" y="433"/>
                  <a:pt x="285" y="439"/>
                  <a:pt x="287" y="453"/>
                </a:cubicBezTo>
                <a:cubicBezTo>
                  <a:pt x="303" y="446"/>
                  <a:pt x="332" y="423"/>
                  <a:pt x="308" y="405"/>
                </a:cubicBezTo>
                <a:cubicBezTo>
                  <a:pt x="302" y="410"/>
                  <a:pt x="297" y="416"/>
                  <a:pt x="289" y="419"/>
                </a:cubicBezTo>
                <a:close/>
                <a:moveTo>
                  <a:pt x="682" y="434"/>
                </a:moveTo>
                <a:cubicBezTo>
                  <a:pt x="693" y="431"/>
                  <a:pt x="707" y="431"/>
                  <a:pt x="718" y="429"/>
                </a:cubicBezTo>
                <a:cubicBezTo>
                  <a:pt x="709" y="416"/>
                  <a:pt x="681" y="408"/>
                  <a:pt x="663" y="412"/>
                </a:cubicBezTo>
                <a:cubicBezTo>
                  <a:pt x="671" y="418"/>
                  <a:pt x="675" y="427"/>
                  <a:pt x="682" y="434"/>
                </a:cubicBezTo>
                <a:close/>
                <a:moveTo>
                  <a:pt x="340" y="422"/>
                </a:moveTo>
                <a:cubicBezTo>
                  <a:pt x="340" y="440"/>
                  <a:pt x="347" y="451"/>
                  <a:pt x="354" y="463"/>
                </a:cubicBezTo>
                <a:cubicBezTo>
                  <a:pt x="362" y="450"/>
                  <a:pt x="372" y="432"/>
                  <a:pt x="361" y="415"/>
                </a:cubicBezTo>
                <a:cubicBezTo>
                  <a:pt x="349" y="412"/>
                  <a:pt x="347" y="419"/>
                  <a:pt x="340" y="422"/>
                </a:cubicBezTo>
                <a:close/>
                <a:moveTo>
                  <a:pt x="535" y="451"/>
                </a:moveTo>
                <a:cubicBezTo>
                  <a:pt x="554" y="454"/>
                  <a:pt x="579" y="446"/>
                  <a:pt x="593" y="436"/>
                </a:cubicBezTo>
                <a:cubicBezTo>
                  <a:pt x="574" y="426"/>
                  <a:pt x="541" y="433"/>
                  <a:pt x="535" y="451"/>
                </a:cubicBezTo>
                <a:close/>
                <a:moveTo>
                  <a:pt x="725" y="497"/>
                </a:moveTo>
                <a:cubicBezTo>
                  <a:pt x="717" y="479"/>
                  <a:pt x="682" y="479"/>
                  <a:pt x="663" y="480"/>
                </a:cubicBezTo>
                <a:cubicBezTo>
                  <a:pt x="671" y="504"/>
                  <a:pt x="700" y="507"/>
                  <a:pt x="725" y="497"/>
                </a:cubicBezTo>
                <a:close/>
                <a:moveTo>
                  <a:pt x="542" y="509"/>
                </a:moveTo>
                <a:cubicBezTo>
                  <a:pt x="561" y="523"/>
                  <a:pt x="593" y="528"/>
                  <a:pt x="610" y="509"/>
                </a:cubicBezTo>
                <a:cubicBezTo>
                  <a:pt x="591" y="498"/>
                  <a:pt x="560" y="491"/>
                  <a:pt x="542" y="509"/>
                </a:cubicBezTo>
                <a:close/>
                <a:moveTo>
                  <a:pt x="1526" y="591"/>
                </a:moveTo>
                <a:cubicBezTo>
                  <a:pt x="1502" y="585"/>
                  <a:pt x="1484" y="575"/>
                  <a:pt x="1466" y="571"/>
                </a:cubicBezTo>
                <a:cubicBezTo>
                  <a:pt x="1448" y="568"/>
                  <a:pt x="1431" y="601"/>
                  <a:pt x="1420" y="607"/>
                </a:cubicBezTo>
                <a:cubicBezTo>
                  <a:pt x="1495" y="620"/>
                  <a:pt x="1588" y="616"/>
                  <a:pt x="1649" y="644"/>
                </a:cubicBezTo>
                <a:cubicBezTo>
                  <a:pt x="1660" y="631"/>
                  <a:pt x="1670" y="618"/>
                  <a:pt x="1675" y="600"/>
                </a:cubicBezTo>
                <a:cubicBezTo>
                  <a:pt x="1629" y="595"/>
                  <a:pt x="1570" y="601"/>
                  <a:pt x="1526" y="591"/>
                </a:cubicBezTo>
                <a:close/>
                <a:moveTo>
                  <a:pt x="764" y="639"/>
                </a:moveTo>
                <a:cubicBezTo>
                  <a:pt x="766" y="608"/>
                  <a:pt x="751" y="593"/>
                  <a:pt x="728" y="588"/>
                </a:cubicBezTo>
                <a:cubicBezTo>
                  <a:pt x="734" y="611"/>
                  <a:pt x="751" y="623"/>
                  <a:pt x="764" y="639"/>
                </a:cubicBezTo>
                <a:close/>
                <a:moveTo>
                  <a:pt x="815" y="646"/>
                </a:moveTo>
                <a:cubicBezTo>
                  <a:pt x="810" y="630"/>
                  <a:pt x="814" y="598"/>
                  <a:pt x="786" y="595"/>
                </a:cubicBezTo>
                <a:cubicBezTo>
                  <a:pt x="778" y="619"/>
                  <a:pt x="807" y="638"/>
                  <a:pt x="815" y="646"/>
                </a:cubicBezTo>
                <a:close/>
                <a:moveTo>
                  <a:pt x="718" y="644"/>
                </a:moveTo>
                <a:cubicBezTo>
                  <a:pt x="716" y="621"/>
                  <a:pt x="709" y="603"/>
                  <a:pt x="684" y="603"/>
                </a:cubicBezTo>
                <a:cubicBezTo>
                  <a:pt x="692" y="620"/>
                  <a:pt x="705" y="632"/>
                  <a:pt x="718" y="644"/>
                </a:cubicBezTo>
                <a:close/>
                <a:moveTo>
                  <a:pt x="860" y="656"/>
                </a:moveTo>
                <a:cubicBezTo>
                  <a:pt x="862" y="637"/>
                  <a:pt x="857" y="625"/>
                  <a:pt x="851" y="615"/>
                </a:cubicBezTo>
                <a:cubicBezTo>
                  <a:pt x="847" y="615"/>
                  <a:pt x="843" y="615"/>
                  <a:pt x="839" y="615"/>
                </a:cubicBezTo>
                <a:cubicBezTo>
                  <a:pt x="835" y="631"/>
                  <a:pt x="849" y="647"/>
                  <a:pt x="860" y="656"/>
                </a:cubicBezTo>
                <a:close/>
                <a:moveTo>
                  <a:pt x="899" y="706"/>
                </a:moveTo>
                <a:cubicBezTo>
                  <a:pt x="909" y="691"/>
                  <a:pt x="929" y="667"/>
                  <a:pt x="911" y="646"/>
                </a:cubicBezTo>
                <a:cubicBezTo>
                  <a:pt x="876" y="646"/>
                  <a:pt x="890" y="687"/>
                  <a:pt x="899" y="706"/>
                </a:cubicBezTo>
                <a:close/>
                <a:moveTo>
                  <a:pt x="1801" y="680"/>
                </a:moveTo>
                <a:cubicBezTo>
                  <a:pt x="1805" y="676"/>
                  <a:pt x="1811" y="674"/>
                  <a:pt x="1818" y="673"/>
                </a:cubicBezTo>
                <a:cubicBezTo>
                  <a:pt x="1813" y="660"/>
                  <a:pt x="1798" y="658"/>
                  <a:pt x="1784" y="656"/>
                </a:cubicBezTo>
                <a:cubicBezTo>
                  <a:pt x="1789" y="665"/>
                  <a:pt x="1793" y="674"/>
                  <a:pt x="1801" y="680"/>
                </a:cubicBezTo>
                <a:close/>
                <a:moveTo>
                  <a:pt x="1849" y="658"/>
                </a:moveTo>
                <a:cubicBezTo>
                  <a:pt x="1850" y="676"/>
                  <a:pt x="1861" y="684"/>
                  <a:pt x="1871" y="694"/>
                </a:cubicBezTo>
                <a:cubicBezTo>
                  <a:pt x="1879" y="674"/>
                  <a:pt x="1865" y="653"/>
                  <a:pt x="1849" y="658"/>
                </a:cubicBezTo>
                <a:close/>
                <a:moveTo>
                  <a:pt x="1487" y="704"/>
                </a:moveTo>
                <a:cubicBezTo>
                  <a:pt x="1466" y="705"/>
                  <a:pt x="1438" y="706"/>
                  <a:pt x="1415" y="704"/>
                </a:cubicBezTo>
                <a:cubicBezTo>
                  <a:pt x="1377" y="701"/>
                  <a:pt x="1351" y="670"/>
                  <a:pt x="1321" y="663"/>
                </a:cubicBezTo>
                <a:cubicBezTo>
                  <a:pt x="1297" y="679"/>
                  <a:pt x="1270" y="691"/>
                  <a:pt x="1256" y="716"/>
                </a:cubicBezTo>
                <a:cubicBezTo>
                  <a:pt x="1319" y="728"/>
                  <a:pt x="1372" y="750"/>
                  <a:pt x="1417" y="781"/>
                </a:cubicBezTo>
                <a:cubicBezTo>
                  <a:pt x="1385" y="792"/>
                  <a:pt x="1349" y="808"/>
                  <a:pt x="1314" y="810"/>
                </a:cubicBezTo>
                <a:cubicBezTo>
                  <a:pt x="1295" y="811"/>
                  <a:pt x="1269" y="810"/>
                  <a:pt x="1251" y="803"/>
                </a:cubicBezTo>
                <a:cubicBezTo>
                  <a:pt x="1236" y="797"/>
                  <a:pt x="1218" y="772"/>
                  <a:pt x="1200" y="774"/>
                </a:cubicBezTo>
                <a:cubicBezTo>
                  <a:pt x="1181" y="775"/>
                  <a:pt x="1156" y="814"/>
                  <a:pt x="1147" y="827"/>
                </a:cubicBezTo>
                <a:cubicBezTo>
                  <a:pt x="1131" y="852"/>
                  <a:pt x="1122" y="874"/>
                  <a:pt x="1109" y="897"/>
                </a:cubicBezTo>
                <a:cubicBezTo>
                  <a:pt x="1114" y="924"/>
                  <a:pt x="1143" y="972"/>
                  <a:pt x="1145" y="1003"/>
                </a:cubicBezTo>
                <a:cubicBezTo>
                  <a:pt x="1146" y="1017"/>
                  <a:pt x="1138" y="1063"/>
                  <a:pt x="1133" y="1070"/>
                </a:cubicBezTo>
                <a:cubicBezTo>
                  <a:pt x="1120" y="1089"/>
                  <a:pt x="1087" y="1085"/>
                  <a:pt x="1063" y="1097"/>
                </a:cubicBezTo>
                <a:cubicBezTo>
                  <a:pt x="1065" y="1129"/>
                  <a:pt x="1060" y="1151"/>
                  <a:pt x="1063" y="1174"/>
                </a:cubicBezTo>
                <a:cubicBezTo>
                  <a:pt x="1067" y="1209"/>
                  <a:pt x="1094" y="1230"/>
                  <a:pt x="1099" y="1256"/>
                </a:cubicBezTo>
                <a:cubicBezTo>
                  <a:pt x="1101" y="1263"/>
                  <a:pt x="1102" y="1274"/>
                  <a:pt x="1097" y="1280"/>
                </a:cubicBezTo>
                <a:cubicBezTo>
                  <a:pt x="1167" y="1283"/>
                  <a:pt x="1241" y="1265"/>
                  <a:pt x="1309" y="1268"/>
                </a:cubicBezTo>
                <a:cubicBezTo>
                  <a:pt x="1326" y="1269"/>
                  <a:pt x="1344" y="1275"/>
                  <a:pt x="1362" y="1278"/>
                </a:cubicBezTo>
                <a:cubicBezTo>
                  <a:pt x="1381" y="1281"/>
                  <a:pt x="1402" y="1280"/>
                  <a:pt x="1417" y="1285"/>
                </a:cubicBezTo>
                <a:cubicBezTo>
                  <a:pt x="1427" y="1288"/>
                  <a:pt x="1437" y="1295"/>
                  <a:pt x="1446" y="1299"/>
                </a:cubicBezTo>
                <a:cubicBezTo>
                  <a:pt x="1478" y="1313"/>
                  <a:pt x="1512" y="1327"/>
                  <a:pt x="1543" y="1338"/>
                </a:cubicBezTo>
                <a:cubicBezTo>
                  <a:pt x="1585" y="1317"/>
                  <a:pt x="1636" y="1291"/>
                  <a:pt x="1666" y="1258"/>
                </a:cubicBezTo>
                <a:cubicBezTo>
                  <a:pt x="1667" y="1257"/>
                  <a:pt x="1681" y="1251"/>
                  <a:pt x="1673" y="1246"/>
                </a:cubicBezTo>
                <a:cubicBezTo>
                  <a:pt x="1631" y="1262"/>
                  <a:pt x="1571" y="1286"/>
                  <a:pt x="1519" y="1266"/>
                </a:cubicBezTo>
                <a:cubicBezTo>
                  <a:pt x="1494" y="1256"/>
                  <a:pt x="1478" y="1225"/>
                  <a:pt x="1456" y="1220"/>
                </a:cubicBezTo>
                <a:cubicBezTo>
                  <a:pt x="1447" y="1218"/>
                  <a:pt x="1435" y="1222"/>
                  <a:pt x="1425" y="1222"/>
                </a:cubicBezTo>
                <a:cubicBezTo>
                  <a:pt x="1378" y="1224"/>
                  <a:pt x="1352" y="1215"/>
                  <a:pt x="1323" y="1201"/>
                </a:cubicBezTo>
                <a:cubicBezTo>
                  <a:pt x="1311" y="1194"/>
                  <a:pt x="1295" y="1188"/>
                  <a:pt x="1287" y="1181"/>
                </a:cubicBezTo>
                <a:cubicBezTo>
                  <a:pt x="1271" y="1166"/>
                  <a:pt x="1259" y="1133"/>
                  <a:pt x="1258" y="1106"/>
                </a:cubicBezTo>
                <a:cubicBezTo>
                  <a:pt x="1257" y="1046"/>
                  <a:pt x="1295" y="1022"/>
                  <a:pt x="1314" y="984"/>
                </a:cubicBezTo>
                <a:cubicBezTo>
                  <a:pt x="1297" y="947"/>
                  <a:pt x="1319" y="911"/>
                  <a:pt x="1335" y="887"/>
                </a:cubicBezTo>
                <a:cubicBezTo>
                  <a:pt x="1343" y="877"/>
                  <a:pt x="1352" y="865"/>
                  <a:pt x="1357" y="861"/>
                </a:cubicBezTo>
                <a:cubicBezTo>
                  <a:pt x="1380" y="842"/>
                  <a:pt x="1412" y="837"/>
                  <a:pt x="1434" y="827"/>
                </a:cubicBezTo>
                <a:cubicBezTo>
                  <a:pt x="1442" y="812"/>
                  <a:pt x="1443" y="788"/>
                  <a:pt x="1454" y="774"/>
                </a:cubicBezTo>
                <a:cubicBezTo>
                  <a:pt x="1458" y="768"/>
                  <a:pt x="1471" y="760"/>
                  <a:pt x="1480" y="752"/>
                </a:cubicBezTo>
                <a:cubicBezTo>
                  <a:pt x="1490" y="743"/>
                  <a:pt x="1498" y="735"/>
                  <a:pt x="1507" y="730"/>
                </a:cubicBezTo>
                <a:cubicBezTo>
                  <a:pt x="1541" y="711"/>
                  <a:pt x="1578" y="733"/>
                  <a:pt x="1627" y="730"/>
                </a:cubicBezTo>
                <a:cubicBezTo>
                  <a:pt x="1628" y="715"/>
                  <a:pt x="1626" y="703"/>
                  <a:pt x="1622" y="692"/>
                </a:cubicBezTo>
                <a:cubicBezTo>
                  <a:pt x="1572" y="677"/>
                  <a:pt x="1533" y="701"/>
                  <a:pt x="1487" y="704"/>
                </a:cubicBezTo>
                <a:close/>
                <a:moveTo>
                  <a:pt x="496" y="730"/>
                </a:moveTo>
                <a:cubicBezTo>
                  <a:pt x="504" y="720"/>
                  <a:pt x="519" y="718"/>
                  <a:pt x="525" y="706"/>
                </a:cubicBezTo>
                <a:cubicBezTo>
                  <a:pt x="523" y="701"/>
                  <a:pt x="527" y="681"/>
                  <a:pt x="525" y="668"/>
                </a:cubicBezTo>
                <a:cubicBezTo>
                  <a:pt x="525" y="666"/>
                  <a:pt x="523" y="665"/>
                  <a:pt x="520" y="665"/>
                </a:cubicBezTo>
                <a:cubicBezTo>
                  <a:pt x="512" y="685"/>
                  <a:pt x="497" y="711"/>
                  <a:pt x="496" y="730"/>
                </a:cubicBezTo>
                <a:close/>
                <a:moveTo>
                  <a:pt x="938" y="776"/>
                </a:moveTo>
                <a:cubicBezTo>
                  <a:pt x="925" y="758"/>
                  <a:pt x="911" y="747"/>
                  <a:pt x="897" y="733"/>
                </a:cubicBezTo>
                <a:cubicBezTo>
                  <a:pt x="887" y="724"/>
                  <a:pt x="879" y="713"/>
                  <a:pt x="872" y="709"/>
                </a:cubicBezTo>
                <a:cubicBezTo>
                  <a:pt x="859" y="700"/>
                  <a:pt x="839" y="696"/>
                  <a:pt x="822" y="689"/>
                </a:cubicBezTo>
                <a:cubicBezTo>
                  <a:pt x="803" y="682"/>
                  <a:pt x="786" y="672"/>
                  <a:pt x="771" y="670"/>
                </a:cubicBezTo>
                <a:cubicBezTo>
                  <a:pt x="739" y="666"/>
                  <a:pt x="709" y="689"/>
                  <a:pt x="692" y="704"/>
                </a:cubicBezTo>
                <a:cubicBezTo>
                  <a:pt x="719" y="702"/>
                  <a:pt x="742" y="692"/>
                  <a:pt x="766" y="694"/>
                </a:cubicBezTo>
                <a:cubicBezTo>
                  <a:pt x="794" y="696"/>
                  <a:pt x="815" y="710"/>
                  <a:pt x="834" y="721"/>
                </a:cubicBezTo>
                <a:cubicBezTo>
                  <a:pt x="843" y="726"/>
                  <a:pt x="856" y="732"/>
                  <a:pt x="863" y="738"/>
                </a:cubicBezTo>
                <a:cubicBezTo>
                  <a:pt x="902" y="768"/>
                  <a:pt x="923" y="817"/>
                  <a:pt x="947" y="853"/>
                </a:cubicBezTo>
                <a:cubicBezTo>
                  <a:pt x="966" y="828"/>
                  <a:pt x="952" y="797"/>
                  <a:pt x="938" y="776"/>
                </a:cubicBezTo>
                <a:close/>
                <a:moveTo>
                  <a:pt x="1931" y="713"/>
                </a:moveTo>
                <a:cubicBezTo>
                  <a:pt x="1941" y="693"/>
                  <a:pt x="1930" y="673"/>
                  <a:pt x="1909" y="670"/>
                </a:cubicBezTo>
                <a:cubicBezTo>
                  <a:pt x="1907" y="685"/>
                  <a:pt x="1923" y="701"/>
                  <a:pt x="1931" y="713"/>
                </a:cubicBezTo>
                <a:close/>
                <a:moveTo>
                  <a:pt x="938" y="740"/>
                </a:moveTo>
                <a:cubicBezTo>
                  <a:pt x="945" y="724"/>
                  <a:pt x="964" y="702"/>
                  <a:pt x="950" y="680"/>
                </a:cubicBezTo>
                <a:cubicBezTo>
                  <a:pt x="923" y="678"/>
                  <a:pt x="928" y="726"/>
                  <a:pt x="938" y="740"/>
                </a:cubicBezTo>
                <a:close/>
                <a:moveTo>
                  <a:pt x="1969" y="733"/>
                </a:moveTo>
                <a:cubicBezTo>
                  <a:pt x="1982" y="720"/>
                  <a:pt x="1977" y="701"/>
                  <a:pt x="1969" y="685"/>
                </a:cubicBezTo>
                <a:cubicBezTo>
                  <a:pt x="1942" y="686"/>
                  <a:pt x="1964" y="722"/>
                  <a:pt x="1969" y="733"/>
                </a:cubicBezTo>
                <a:close/>
                <a:moveTo>
                  <a:pt x="1871" y="738"/>
                </a:moveTo>
                <a:cubicBezTo>
                  <a:pt x="1896" y="750"/>
                  <a:pt x="1917" y="764"/>
                  <a:pt x="1943" y="774"/>
                </a:cubicBezTo>
                <a:cubicBezTo>
                  <a:pt x="1971" y="809"/>
                  <a:pt x="1998" y="861"/>
                  <a:pt x="1991" y="926"/>
                </a:cubicBezTo>
                <a:cubicBezTo>
                  <a:pt x="1988" y="956"/>
                  <a:pt x="1971" y="983"/>
                  <a:pt x="1972" y="1010"/>
                </a:cubicBezTo>
                <a:cubicBezTo>
                  <a:pt x="1987" y="1000"/>
                  <a:pt x="2002" y="990"/>
                  <a:pt x="2018" y="981"/>
                </a:cubicBezTo>
                <a:cubicBezTo>
                  <a:pt x="2025" y="945"/>
                  <a:pt x="2019" y="918"/>
                  <a:pt x="2015" y="889"/>
                </a:cubicBezTo>
                <a:cubicBezTo>
                  <a:pt x="2014" y="876"/>
                  <a:pt x="2016" y="860"/>
                  <a:pt x="2013" y="849"/>
                </a:cubicBezTo>
                <a:cubicBezTo>
                  <a:pt x="2009" y="833"/>
                  <a:pt x="1994" y="817"/>
                  <a:pt x="1982" y="800"/>
                </a:cubicBezTo>
                <a:cubicBezTo>
                  <a:pt x="1954" y="763"/>
                  <a:pt x="1939" y="752"/>
                  <a:pt x="1895" y="730"/>
                </a:cubicBezTo>
                <a:cubicBezTo>
                  <a:pt x="1864" y="716"/>
                  <a:pt x="1818" y="700"/>
                  <a:pt x="1781" y="706"/>
                </a:cubicBezTo>
                <a:cubicBezTo>
                  <a:pt x="1808" y="721"/>
                  <a:pt x="1842" y="723"/>
                  <a:pt x="1871" y="738"/>
                </a:cubicBezTo>
                <a:close/>
                <a:moveTo>
                  <a:pt x="217" y="733"/>
                </a:moveTo>
                <a:cubicBezTo>
                  <a:pt x="237" y="742"/>
                  <a:pt x="260" y="748"/>
                  <a:pt x="279" y="757"/>
                </a:cubicBezTo>
                <a:cubicBezTo>
                  <a:pt x="282" y="742"/>
                  <a:pt x="293" y="736"/>
                  <a:pt x="296" y="721"/>
                </a:cubicBezTo>
                <a:cubicBezTo>
                  <a:pt x="283" y="724"/>
                  <a:pt x="268" y="734"/>
                  <a:pt x="260" y="728"/>
                </a:cubicBezTo>
                <a:cubicBezTo>
                  <a:pt x="261" y="725"/>
                  <a:pt x="271" y="711"/>
                  <a:pt x="260" y="711"/>
                </a:cubicBezTo>
                <a:cubicBezTo>
                  <a:pt x="245" y="717"/>
                  <a:pt x="226" y="721"/>
                  <a:pt x="217" y="733"/>
                </a:cubicBezTo>
                <a:close/>
                <a:moveTo>
                  <a:pt x="443" y="759"/>
                </a:moveTo>
                <a:cubicBezTo>
                  <a:pt x="455" y="758"/>
                  <a:pt x="464" y="752"/>
                  <a:pt x="475" y="750"/>
                </a:cubicBezTo>
                <a:cubicBezTo>
                  <a:pt x="473" y="737"/>
                  <a:pt x="482" y="722"/>
                  <a:pt x="475" y="711"/>
                </a:cubicBezTo>
                <a:cubicBezTo>
                  <a:pt x="459" y="722"/>
                  <a:pt x="444" y="733"/>
                  <a:pt x="443" y="759"/>
                </a:cubicBezTo>
                <a:close/>
                <a:moveTo>
                  <a:pt x="2006" y="771"/>
                </a:moveTo>
                <a:cubicBezTo>
                  <a:pt x="2020" y="763"/>
                  <a:pt x="2028" y="723"/>
                  <a:pt x="2010" y="711"/>
                </a:cubicBezTo>
                <a:cubicBezTo>
                  <a:pt x="1997" y="722"/>
                  <a:pt x="1995" y="755"/>
                  <a:pt x="2006" y="771"/>
                </a:cubicBezTo>
                <a:close/>
                <a:moveTo>
                  <a:pt x="385" y="771"/>
                </a:moveTo>
                <a:cubicBezTo>
                  <a:pt x="400" y="771"/>
                  <a:pt x="411" y="766"/>
                  <a:pt x="424" y="764"/>
                </a:cubicBezTo>
                <a:cubicBezTo>
                  <a:pt x="425" y="747"/>
                  <a:pt x="432" y="735"/>
                  <a:pt x="434" y="718"/>
                </a:cubicBezTo>
                <a:cubicBezTo>
                  <a:pt x="433" y="716"/>
                  <a:pt x="432" y="716"/>
                  <a:pt x="429" y="716"/>
                </a:cubicBezTo>
                <a:cubicBezTo>
                  <a:pt x="411" y="731"/>
                  <a:pt x="396" y="749"/>
                  <a:pt x="385" y="771"/>
                </a:cubicBezTo>
                <a:close/>
                <a:moveTo>
                  <a:pt x="962" y="762"/>
                </a:moveTo>
                <a:cubicBezTo>
                  <a:pt x="969" y="751"/>
                  <a:pt x="988" y="740"/>
                  <a:pt x="979" y="721"/>
                </a:cubicBezTo>
                <a:cubicBezTo>
                  <a:pt x="975" y="721"/>
                  <a:pt x="972" y="721"/>
                  <a:pt x="969" y="721"/>
                </a:cubicBezTo>
                <a:cubicBezTo>
                  <a:pt x="967" y="734"/>
                  <a:pt x="956" y="750"/>
                  <a:pt x="962" y="762"/>
                </a:cubicBezTo>
                <a:close/>
                <a:moveTo>
                  <a:pt x="294" y="759"/>
                </a:moveTo>
                <a:cubicBezTo>
                  <a:pt x="305" y="760"/>
                  <a:pt x="312" y="766"/>
                  <a:pt x="325" y="764"/>
                </a:cubicBezTo>
                <a:cubicBezTo>
                  <a:pt x="325" y="752"/>
                  <a:pt x="344" y="734"/>
                  <a:pt x="335" y="728"/>
                </a:cubicBezTo>
                <a:cubicBezTo>
                  <a:pt x="320" y="738"/>
                  <a:pt x="304" y="746"/>
                  <a:pt x="294" y="759"/>
                </a:cubicBezTo>
                <a:close/>
                <a:moveTo>
                  <a:pt x="342" y="767"/>
                </a:moveTo>
                <a:cubicBezTo>
                  <a:pt x="350" y="767"/>
                  <a:pt x="354" y="771"/>
                  <a:pt x="364" y="769"/>
                </a:cubicBezTo>
                <a:cubicBezTo>
                  <a:pt x="366" y="759"/>
                  <a:pt x="369" y="750"/>
                  <a:pt x="371" y="740"/>
                </a:cubicBezTo>
                <a:cubicBezTo>
                  <a:pt x="358" y="746"/>
                  <a:pt x="345" y="751"/>
                  <a:pt x="342" y="767"/>
                </a:cubicBezTo>
                <a:close/>
                <a:moveTo>
                  <a:pt x="699" y="745"/>
                </a:moveTo>
                <a:cubicBezTo>
                  <a:pt x="698" y="775"/>
                  <a:pt x="697" y="805"/>
                  <a:pt x="716" y="815"/>
                </a:cubicBezTo>
                <a:cubicBezTo>
                  <a:pt x="732" y="794"/>
                  <a:pt x="752" y="777"/>
                  <a:pt x="769" y="757"/>
                </a:cubicBezTo>
                <a:cubicBezTo>
                  <a:pt x="773" y="756"/>
                  <a:pt x="785" y="751"/>
                  <a:pt x="778" y="747"/>
                </a:cubicBezTo>
                <a:cubicBezTo>
                  <a:pt x="761" y="748"/>
                  <a:pt x="722" y="740"/>
                  <a:pt x="699" y="745"/>
                </a:cubicBezTo>
                <a:close/>
                <a:moveTo>
                  <a:pt x="2030" y="800"/>
                </a:moveTo>
                <a:cubicBezTo>
                  <a:pt x="2054" y="795"/>
                  <a:pt x="2062" y="775"/>
                  <a:pt x="2068" y="752"/>
                </a:cubicBezTo>
                <a:cubicBezTo>
                  <a:pt x="2040" y="753"/>
                  <a:pt x="2029" y="771"/>
                  <a:pt x="2030" y="800"/>
                </a:cubicBezTo>
                <a:close/>
                <a:moveTo>
                  <a:pt x="1950" y="849"/>
                </a:moveTo>
                <a:cubicBezTo>
                  <a:pt x="1947" y="842"/>
                  <a:pt x="1937" y="832"/>
                  <a:pt x="1928" y="822"/>
                </a:cubicBezTo>
                <a:cubicBezTo>
                  <a:pt x="1895" y="780"/>
                  <a:pt x="1840" y="745"/>
                  <a:pt x="1772" y="767"/>
                </a:cubicBezTo>
                <a:cubicBezTo>
                  <a:pt x="1796" y="785"/>
                  <a:pt x="1827" y="774"/>
                  <a:pt x="1851" y="781"/>
                </a:cubicBezTo>
                <a:cubicBezTo>
                  <a:pt x="1859" y="783"/>
                  <a:pt x="1884" y="798"/>
                  <a:pt x="1890" y="803"/>
                </a:cubicBezTo>
                <a:cubicBezTo>
                  <a:pt x="1895" y="807"/>
                  <a:pt x="1902" y="820"/>
                  <a:pt x="1909" y="829"/>
                </a:cubicBezTo>
                <a:cubicBezTo>
                  <a:pt x="1917" y="839"/>
                  <a:pt x="1927" y="847"/>
                  <a:pt x="1931" y="856"/>
                </a:cubicBezTo>
                <a:cubicBezTo>
                  <a:pt x="1948" y="891"/>
                  <a:pt x="1938" y="925"/>
                  <a:pt x="1941" y="974"/>
                </a:cubicBezTo>
                <a:cubicBezTo>
                  <a:pt x="1979" y="955"/>
                  <a:pt x="1966" y="880"/>
                  <a:pt x="1950" y="849"/>
                </a:cubicBezTo>
                <a:close/>
                <a:moveTo>
                  <a:pt x="2044" y="846"/>
                </a:moveTo>
                <a:cubicBezTo>
                  <a:pt x="2066" y="832"/>
                  <a:pt x="2086" y="816"/>
                  <a:pt x="2095" y="788"/>
                </a:cubicBezTo>
                <a:cubicBezTo>
                  <a:pt x="2064" y="792"/>
                  <a:pt x="2048" y="823"/>
                  <a:pt x="2044" y="846"/>
                </a:cubicBezTo>
                <a:close/>
                <a:moveTo>
                  <a:pt x="1878" y="844"/>
                </a:moveTo>
                <a:cubicBezTo>
                  <a:pt x="1853" y="823"/>
                  <a:pt x="1823" y="838"/>
                  <a:pt x="1784" y="829"/>
                </a:cubicBezTo>
                <a:cubicBezTo>
                  <a:pt x="1771" y="826"/>
                  <a:pt x="1758" y="810"/>
                  <a:pt x="1740" y="808"/>
                </a:cubicBezTo>
                <a:cubicBezTo>
                  <a:pt x="1708" y="802"/>
                  <a:pt x="1691" y="817"/>
                  <a:pt x="1673" y="832"/>
                </a:cubicBezTo>
                <a:cubicBezTo>
                  <a:pt x="1674" y="844"/>
                  <a:pt x="1662" y="858"/>
                  <a:pt x="1668" y="868"/>
                </a:cubicBezTo>
                <a:cubicBezTo>
                  <a:pt x="1691" y="851"/>
                  <a:pt x="1698" y="817"/>
                  <a:pt x="1740" y="820"/>
                </a:cubicBezTo>
                <a:cubicBezTo>
                  <a:pt x="1753" y="828"/>
                  <a:pt x="1771" y="839"/>
                  <a:pt x="1779" y="846"/>
                </a:cubicBezTo>
                <a:cubicBezTo>
                  <a:pt x="1801" y="835"/>
                  <a:pt x="1824" y="844"/>
                  <a:pt x="1849" y="849"/>
                </a:cubicBezTo>
                <a:cubicBezTo>
                  <a:pt x="1869" y="875"/>
                  <a:pt x="1880" y="911"/>
                  <a:pt x="1902" y="935"/>
                </a:cubicBezTo>
                <a:cubicBezTo>
                  <a:pt x="1913" y="900"/>
                  <a:pt x="1900" y="862"/>
                  <a:pt x="1878" y="844"/>
                </a:cubicBezTo>
                <a:close/>
                <a:moveTo>
                  <a:pt x="800" y="950"/>
                </a:moveTo>
                <a:cubicBezTo>
                  <a:pt x="776" y="944"/>
                  <a:pt x="759" y="919"/>
                  <a:pt x="737" y="914"/>
                </a:cubicBezTo>
                <a:cubicBezTo>
                  <a:pt x="728" y="898"/>
                  <a:pt x="714" y="888"/>
                  <a:pt x="704" y="873"/>
                </a:cubicBezTo>
                <a:cubicBezTo>
                  <a:pt x="694" y="858"/>
                  <a:pt x="690" y="837"/>
                  <a:pt x="672" y="829"/>
                </a:cubicBezTo>
                <a:cubicBezTo>
                  <a:pt x="671" y="829"/>
                  <a:pt x="669" y="829"/>
                  <a:pt x="668" y="829"/>
                </a:cubicBezTo>
                <a:cubicBezTo>
                  <a:pt x="660" y="857"/>
                  <a:pt x="672" y="870"/>
                  <a:pt x="682" y="889"/>
                </a:cubicBezTo>
                <a:cubicBezTo>
                  <a:pt x="698" y="923"/>
                  <a:pt x="715" y="944"/>
                  <a:pt x="737" y="964"/>
                </a:cubicBezTo>
                <a:cubicBezTo>
                  <a:pt x="767" y="960"/>
                  <a:pt x="794" y="974"/>
                  <a:pt x="817" y="971"/>
                </a:cubicBezTo>
                <a:cubicBezTo>
                  <a:pt x="837" y="969"/>
                  <a:pt x="849" y="953"/>
                  <a:pt x="865" y="947"/>
                </a:cubicBezTo>
                <a:cubicBezTo>
                  <a:pt x="842" y="945"/>
                  <a:pt x="822" y="954"/>
                  <a:pt x="800" y="950"/>
                </a:cubicBezTo>
                <a:close/>
                <a:moveTo>
                  <a:pt x="901" y="839"/>
                </a:moveTo>
                <a:cubicBezTo>
                  <a:pt x="899" y="839"/>
                  <a:pt x="897" y="839"/>
                  <a:pt x="894" y="839"/>
                </a:cubicBezTo>
                <a:cubicBezTo>
                  <a:pt x="877" y="855"/>
                  <a:pt x="862" y="872"/>
                  <a:pt x="851" y="894"/>
                </a:cubicBezTo>
                <a:cubicBezTo>
                  <a:pt x="873" y="897"/>
                  <a:pt x="895" y="900"/>
                  <a:pt x="921" y="899"/>
                </a:cubicBezTo>
                <a:cubicBezTo>
                  <a:pt x="916" y="877"/>
                  <a:pt x="909" y="857"/>
                  <a:pt x="901" y="839"/>
                </a:cubicBezTo>
                <a:close/>
                <a:moveTo>
                  <a:pt x="1550" y="877"/>
                </a:moveTo>
                <a:cubicBezTo>
                  <a:pt x="1543" y="912"/>
                  <a:pt x="1536" y="949"/>
                  <a:pt x="1543" y="979"/>
                </a:cubicBezTo>
                <a:cubicBezTo>
                  <a:pt x="1556" y="1035"/>
                  <a:pt x="1608" y="1090"/>
                  <a:pt x="1666" y="1106"/>
                </a:cubicBezTo>
                <a:cubicBezTo>
                  <a:pt x="1682" y="1111"/>
                  <a:pt x="1708" y="1116"/>
                  <a:pt x="1726" y="1104"/>
                </a:cubicBezTo>
                <a:cubicBezTo>
                  <a:pt x="1704" y="1096"/>
                  <a:pt x="1677" y="1099"/>
                  <a:pt x="1654" y="1090"/>
                </a:cubicBezTo>
                <a:cubicBezTo>
                  <a:pt x="1634" y="1081"/>
                  <a:pt x="1607" y="1050"/>
                  <a:pt x="1593" y="1029"/>
                </a:cubicBezTo>
                <a:cubicBezTo>
                  <a:pt x="1583" y="1012"/>
                  <a:pt x="1567" y="986"/>
                  <a:pt x="1564" y="969"/>
                </a:cubicBezTo>
                <a:cubicBezTo>
                  <a:pt x="1559" y="927"/>
                  <a:pt x="1584" y="888"/>
                  <a:pt x="1593" y="849"/>
                </a:cubicBezTo>
                <a:cubicBezTo>
                  <a:pt x="1593" y="846"/>
                  <a:pt x="1593" y="843"/>
                  <a:pt x="1589" y="844"/>
                </a:cubicBezTo>
                <a:cubicBezTo>
                  <a:pt x="1575" y="854"/>
                  <a:pt x="1562" y="865"/>
                  <a:pt x="1550" y="877"/>
                </a:cubicBezTo>
                <a:close/>
                <a:moveTo>
                  <a:pt x="2051" y="897"/>
                </a:moveTo>
                <a:cubicBezTo>
                  <a:pt x="2085" y="894"/>
                  <a:pt x="2096" y="870"/>
                  <a:pt x="2109" y="849"/>
                </a:cubicBezTo>
                <a:cubicBezTo>
                  <a:pt x="2073" y="848"/>
                  <a:pt x="2059" y="868"/>
                  <a:pt x="2051" y="897"/>
                </a:cubicBezTo>
                <a:close/>
                <a:moveTo>
                  <a:pt x="1478" y="969"/>
                </a:moveTo>
                <a:cubicBezTo>
                  <a:pt x="1478" y="990"/>
                  <a:pt x="1491" y="1008"/>
                  <a:pt x="1490" y="1029"/>
                </a:cubicBezTo>
                <a:cubicBezTo>
                  <a:pt x="1525" y="1067"/>
                  <a:pt x="1558" y="1116"/>
                  <a:pt x="1605" y="1140"/>
                </a:cubicBezTo>
                <a:cubicBezTo>
                  <a:pt x="1632" y="1154"/>
                  <a:pt x="1683" y="1176"/>
                  <a:pt x="1707" y="1152"/>
                </a:cubicBezTo>
                <a:cubicBezTo>
                  <a:pt x="1670" y="1141"/>
                  <a:pt x="1632" y="1137"/>
                  <a:pt x="1601" y="1119"/>
                </a:cubicBezTo>
                <a:cubicBezTo>
                  <a:pt x="1569" y="1099"/>
                  <a:pt x="1528" y="1044"/>
                  <a:pt x="1514" y="998"/>
                </a:cubicBezTo>
                <a:cubicBezTo>
                  <a:pt x="1501" y="956"/>
                  <a:pt x="1512" y="922"/>
                  <a:pt x="1519" y="882"/>
                </a:cubicBezTo>
                <a:cubicBezTo>
                  <a:pt x="1518" y="880"/>
                  <a:pt x="1517" y="879"/>
                  <a:pt x="1514" y="880"/>
                </a:cubicBezTo>
                <a:cubicBezTo>
                  <a:pt x="1496" y="902"/>
                  <a:pt x="1477" y="933"/>
                  <a:pt x="1478" y="969"/>
                </a:cubicBezTo>
                <a:close/>
                <a:moveTo>
                  <a:pt x="1439" y="933"/>
                </a:moveTo>
                <a:cubicBezTo>
                  <a:pt x="1442" y="908"/>
                  <a:pt x="1427" y="902"/>
                  <a:pt x="1408" y="899"/>
                </a:cubicBezTo>
                <a:cubicBezTo>
                  <a:pt x="1408" y="921"/>
                  <a:pt x="1426" y="925"/>
                  <a:pt x="1439" y="933"/>
                </a:cubicBezTo>
                <a:close/>
                <a:moveTo>
                  <a:pt x="2049" y="959"/>
                </a:moveTo>
                <a:cubicBezTo>
                  <a:pt x="2078" y="957"/>
                  <a:pt x="2087" y="934"/>
                  <a:pt x="2097" y="914"/>
                </a:cubicBezTo>
                <a:cubicBezTo>
                  <a:pt x="2067" y="913"/>
                  <a:pt x="2048" y="937"/>
                  <a:pt x="2049" y="959"/>
                </a:cubicBezTo>
                <a:close/>
                <a:moveTo>
                  <a:pt x="1666" y="1027"/>
                </a:moveTo>
                <a:cubicBezTo>
                  <a:pt x="1683" y="1032"/>
                  <a:pt x="1693" y="1045"/>
                  <a:pt x="1714" y="1046"/>
                </a:cubicBezTo>
                <a:cubicBezTo>
                  <a:pt x="1707" y="1027"/>
                  <a:pt x="1679" y="1012"/>
                  <a:pt x="1678" y="981"/>
                </a:cubicBezTo>
                <a:cubicBezTo>
                  <a:pt x="1677" y="964"/>
                  <a:pt x="1687" y="949"/>
                  <a:pt x="1685" y="928"/>
                </a:cubicBezTo>
                <a:cubicBezTo>
                  <a:pt x="1643" y="933"/>
                  <a:pt x="1646" y="999"/>
                  <a:pt x="1666" y="1027"/>
                </a:cubicBezTo>
                <a:close/>
                <a:moveTo>
                  <a:pt x="1437" y="969"/>
                </a:moveTo>
                <a:cubicBezTo>
                  <a:pt x="1435" y="953"/>
                  <a:pt x="1406" y="953"/>
                  <a:pt x="1396" y="955"/>
                </a:cubicBezTo>
                <a:cubicBezTo>
                  <a:pt x="1405" y="964"/>
                  <a:pt x="1417" y="971"/>
                  <a:pt x="1437" y="969"/>
                </a:cubicBezTo>
                <a:close/>
                <a:moveTo>
                  <a:pt x="1061" y="981"/>
                </a:moveTo>
                <a:cubicBezTo>
                  <a:pt x="1050" y="973"/>
                  <a:pt x="1037" y="960"/>
                  <a:pt x="1027" y="959"/>
                </a:cubicBezTo>
                <a:cubicBezTo>
                  <a:pt x="999" y="958"/>
                  <a:pt x="995" y="992"/>
                  <a:pt x="988" y="1022"/>
                </a:cubicBezTo>
                <a:cubicBezTo>
                  <a:pt x="1000" y="1030"/>
                  <a:pt x="1023" y="1038"/>
                  <a:pt x="1041" y="1032"/>
                </a:cubicBezTo>
                <a:cubicBezTo>
                  <a:pt x="1039" y="1019"/>
                  <a:pt x="1023" y="1008"/>
                  <a:pt x="1024" y="1000"/>
                </a:cubicBezTo>
                <a:cubicBezTo>
                  <a:pt x="1044" y="1003"/>
                  <a:pt x="1071" y="1010"/>
                  <a:pt x="1087" y="1008"/>
                </a:cubicBezTo>
                <a:cubicBezTo>
                  <a:pt x="1086" y="996"/>
                  <a:pt x="1072" y="989"/>
                  <a:pt x="1061" y="981"/>
                </a:cubicBezTo>
                <a:close/>
                <a:moveTo>
                  <a:pt x="682" y="969"/>
                </a:moveTo>
                <a:cubicBezTo>
                  <a:pt x="687" y="969"/>
                  <a:pt x="690" y="967"/>
                  <a:pt x="689" y="962"/>
                </a:cubicBezTo>
                <a:cubicBezTo>
                  <a:pt x="683" y="960"/>
                  <a:pt x="685" y="967"/>
                  <a:pt x="682" y="969"/>
                </a:cubicBezTo>
                <a:close/>
                <a:moveTo>
                  <a:pt x="1791" y="967"/>
                </a:moveTo>
                <a:cubicBezTo>
                  <a:pt x="1771" y="988"/>
                  <a:pt x="1769" y="1009"/>
                  <a:pt x="1784" y="1037"/>
                </a:cubicBezTo>
                <a:cubicBezTo>
                  <a:pt x="1794" y="1039"/>
                  <a:pt x="1807" y="1050"/>
                  <a:pt x="1815" y="1046"/>
                </a:cubicBezTo>
                <a:cubicBezTo>
                  <a:pt x="1813" y="1027"/>
                  <a:pt x="1806" y="997"/>
                  <a:pt x="1815" y="981"/>
                </a:cubicBezTo>
                <a:cubicBezTo>
                  <a:pt x="1837" y="985"/>
                  <a:pt x="1860" y="999"/>
                  <a:pt x="1880" y="996"/>
                </a:cubicBezTo>
                <a:cubicBezTo>
                  <a:pt x="1870" y="968"/>
                  <a:pt x="1827" y="961"/>
                  <a:pt x="1791" y="967"/>
                </a:cubicBezTo>
                <a:close/>
                <a:moveTo>
                  <a:pt x="511" y="1027"/>
                </a:moveTo>
                <a:cubicBezTo>
                  <a:pt x="521" y="1041"/>
                  <a:pt x="530" y="1059"/>
                  <a:pt x="540" y="1068"/>
                </a:cubicBezTo>
                <a:cubicBezTo>
                  <a:pt x="548" y="1075"/>
                  <a:pt x="566" y="1085"/>
                  <a:pt x="581" y="1094"/>
                </a:cubicBezTo>
                <a:cubicBezTo>
                  <a:pt x="613" y="1114"/>
                  <a:pt x="631" y="1123"/>
                  <a:pt x="675" y="1131"/>
                </a:cubicBezTo>
                <a:cubicBezTo>
                  <a:pt x="728" y="1140"/>
                  <a:pt x="764" y="1136"/>
                  <a:pt x="800" y="1111"/>
                </a:cubicBezTo>
                <a:cubicBezTo>
                  <a:pt x="754" y="1113"/>
                  <a:pt x="678" y="1112"/>
                  <a:pt x="639" y="1094"/>
                </a:cubicBezTo>
                <a:cubicBezTo>
                  <a:pt x="625" y="1089"/>
                  <a:pt x="611" y="1076"/>
                  <a:pt x="598" y="1068"/>
                </a:cubicBezTo>
                <a:cubicBezTo>
                  <a:pt x="582" y="1059"/>
                  <a:pt x="566" y="1051"/>
                  <a:pt x="554" y="1041"/>
                </a:cubicBezTo>
                <a:cubicBezTo>
                  <a:pt x="530" y="1022"/>
                  <a:pt x="517" y="992"/>
                  <a:pt x="487" y="979"/>
                </a:cubicBezTo>
                <a:cubicBezTo>
                  <a:pt x="484" y="979"/>
                  <a:pt x="484" y="977"/>
                  <a:pt x="482" y="976"/>
                </a:cubicBezTo>
                <a:cubicBezTo>
                  <a:pt x="486" y="997"/>
                  <a:pt x="497" y="1008"/>
                  <a:pt x="511" y="1027"/>
                </a:cubicBezTo>
                <a:close/>
                <a:moveTo>
                  <a:pt x="1444" y="1017"/>
                </a:moveTo>
                <a:cubicBezTo>
                  <a:pt x="1441" y="1003"/>
                  <a:pt x="1415" y="999"/>
                  <a:pt x="1400" y="1005"/>
                </a:cubicBezTo>
                <a:cubicBezTo>
                  <a:pt x="1414" y="1015"/>
                  <a:pt x="1420" y="1022"/>
                  <a:pt x="1444" y="1017"/>
                </a:cubicBezTo>
                <a:close/>
                <a:moveTo>
                  <a:pt x="385" y="1097"/>
                </a:moveTo>
                <a:cubicBezTo>
                  <a:pt x="391" y="1095"/>
                  <a:pt x="398" y="1094"/>
                  <a:pt x="407" y="1094"/>
                </a:cubicBezTo>
                <a:cubicBezTo>
                  <a:pt x="413" y="1081"/>
                  <a:pt x="416" y="1065"/>
                  <a:pt x="414" y="1044"/>
                </a:cubicBezTo>
                <a:cubicBezTo>
                  <a:pt x="414" y="1042"/>
                  <a:pt x="412" y="1041"/>
                  <a:pt x="410" y="1041"/>
                </a:cubicBezTo>
                <a:cubicBezTo>
                  <a:pt x="393" y="1052"/>
                  <a:pt x="383" y="1067"/>
                  <a:pt x="385" y="1097"/>
                </a:cubicBezTo>
                <a:close/>
                <a:moveTo>
                  <a:pt x="1400" y="1058"/>
                </a:moveTo>
                <a:cubicBezTo>
                  <a:pt x="1409" y="1063"/>
                  <a:pt x="1416" y="1070"/>
                  <a:pt x="1427" y="1073"/>
                </a:cubicBezTo>
                <a:cubicBezTo>
                  <a:pt x="1439" y="1067"/>
                  <a:pt x="1456" y="1067"/>
                  <a:pt x="1466" y="1058"/>
                </a:cubicBezTo>
                <a:cubicBezTo>
                  <a:pt x="1446" y="1055"/>
                  <a:pt x="1419" y="1049"/>
                  <a:pt x="1400" y="1058"/>
                </a:cubicBezTo>
                <a:close/>
                <a:moveTo>
                  <a:pt x="434" y="1123"/>
                </a:moveTo>
                <a:cubicBezTo>
                  <a:pt x="444" y="1105"/>
                  <a:pt x="463" y="1091"/>
                  <a:pt x="453" y="1065"/>
                </a:cubicBezTo>
                <a:cubicBezTo>
                  <a:pt x="425" y="1065"/>
                  <a:pt x="427" y="1102"/>
                  <a:pt x="434" y="1123"/>
                </a:cubicBezTo>
                <a:close/>
                <a:moveTo>
                  <a:pt x="1982" y="1186"/>
                </a:moveTo>
                <a:cubicBezTo>
                  <a:pt x="1938" y="1156"/>
                  <a:pt x="1905" y="1115"/>
                  <a:pt x="1851" y="1094"/>
                </a:cubicBezTo>
                <a:cubicBezTo>
                  <a:pt x="1809" y="1132"/>
                  <a:pt x="1771" y="1173"/>
                  <a:pt x="1740" y="1222"/>
                </a:cubicBezTo>
                <a:cubicBezTo>
                  <a:pt x="1765" y="1272"/>
                  <a:pt x="1802" y="1310"/>
                  <a:pt x="1810" y="1377"/>
                </a:cubicBezTo>
                <a:cubicBezTo>
                  <a:pt x="1832" y="1393"/>
                  <a:pt x="1854" y="1405"/>
                  <a:pt x="1883" y="1415"/>
                </a:cubicBezTo>
                <a:cubicBezTo>
                  <a:pt x="1892" y="1419"/>
                  <a:pt x="1902" y="1424"/>
                  <a:pt x="1912" y="1427"/>
                </a:cubicBezTo>
                <a:cubicBezTo>
                  <a:pt x="1932" y="1435"/>
                  <a:pt x="1956" y="1439"/>
                  <a:pt x="1974" y="1449"/>
                </a:cubicBezTo>
                <a:cubicBezTo>
                  <a:pt x="2008" y="1466"/>
                  <a:pt x="2033" y="1498"/>
                  <a:pt x="2056" y="1524"/>
                </a:cubicBezTo>
                <a:cubicBezTo>
                  <a:pt x="2061" y="1529"/>
                  <a:pt x="2066" y="1535"/>
                  <a:pt x="2071" y="1540"/>
                </a:cubicBezTo>
                <a:cubicBezTo>
                  <a:pt x="2075" y="1545"/>
                  <a:pt x="2080" y="1558"/>
                  <a:pt x="2083" y="1550"/>
                </a:cubicBezTo>
                <a:cubicBezTo>
                  <a:pt x="2095" y="1516"/>
                  <a:pt x="2091" y="1461"/>
                  <a:pt x="2073" y="1437"/>
                </a:cubicBezTo>
                <a:cubicBezTo>
                  <a:pt x="2032" y="1421"/>
                  <a:pt x="1990" y="1411"/>
                  <a:pt x="1957" y="1386"/>
                </a:cubicBezTo>
                <a:cubicBezTo>
                  <a:pt x="1926" y="1363"/>
                  <a:pt x="1893" y="1334"/>
                  <a:pt x="1873" y="1302"/>
                </a:cubicBezTo>
                <a:cubicBezTo>
                  <a:pt x="1861" y="1282"/>
                  <a:pt x="1849" y="1261"/>
                  <a:pt x="1837" y="1239"/>
                </a:cubicBezTo>
                <a:cubicBezTo>
                  <a:pt x="1824" y="1217"/>
                  <a:pt x="1812" y="1193"/>
                  <a:pt x="1808" y="1167"/>
                </a:cubicBezTo>
                <a:cubicBezTo>
                  <a:pt x="1840" y="1183"/>
                  <a:pt x="1876" y="1195"/>
                  <a:pt x="1912" y="1208"/>
                </a:cubicBezTo>
                <a:cubicBezTo>
                  <a:pt x="1947" y="1221"/>
                  <a:pt x="1978" y="1241"/>
                  <a:pt x="2010" y="1249"/>
                </a:cubicBezTo>
                <a:cubicBezTo>
                  <a:pt x="2000" y="1229"/>
                  <a:pt x="1990" y="1208"/>
                  <a:pt x="1982" y="1186"/>
                </a:cubicBezTo>
                <a:close/>
                <a:moveTo>
                  <a:pt x="911" y="1114"/>
                </a:moveTo>
                <a:cubicBezTo>
                  <a:pt x="925" y="1173"/>
                  <a:pt x="966" y="1221"/>
                  <a:pt x="1007" y="1251"/>
                </a:cubicBezTo>
                <a:cubicBezTo>
                  <a:pt x="1013" y="1255"/>
                  <a:pt x="1022" y="1267"/>
                  <a:pt x="1024" y="1258"/>
                </a:cubicBezTo>
                <a:cubicBezTo>
                  <a:pt x="1015" y="1208"/>
                  <a:pt x="1011" y="1153"/>
                  <a:pt x="1005" y="1099"/>
                </a:cubicBezTo>
                <a:cubicBezTo>
                  <a:pt x="969" y="1099"/>
                  <a:pt x="945" y="1111"/>
                  <a:pt x="911" y="1114"/>
                </a:cubicBezTo>
                <a:close/>
                <a:moveTo>
                  <a:pt x="475" y="1169"/>
                </a:moveTo>
                <a:cubicBezTo>
                  <a:pt x="490" y="1156"/>
                  <a:pt x="507" y="1134"/>
                  <a:pt x="496" y="1109"/>
                </a:cubicBezTo>
                <a:cubicBezTo>
                  <a:pt x="465" y="1107"/>
                  <a:pt x="467" y="1145"/>
                  <a:pt x="475" y="1169"/>
                </a:cubicBezTo>
                <a:close/>
                <a:moveTo>
                  <a:pt x="1439" y="1116"/>
                </a:moveTo>
                <a:cubicBezTo>
                  <a:pt x="1455" y="1126"/>
                  <a:pt x="1475" y="1123"/>
                  <a:pt x="1487" y="1111"/>
                </a:cubicBezTo>
                <a:cubicBezTo>
                  <a:pt x="1473" y="1108"/>
                  <a:pt x="1447" y="1105"/>
                  <a:pt x="1439" y="1116"/>
                </a:cubicBezTo>
                <a:close/>
                <a:moveTo>
                  <a:pt x="523" y="1188"/>
                </a:moveTo>
                <a:cubicBezTo>
                  <a:pt x="535" y="1172"/>
                  <a:pt x="556" y="1165"/>
                  <a:pt x="552" y="1133"/>
                </a:cubicBezTo>
                <a:cubicBezTo>
                  <a:pt x="528" y="1136"/>
                  <a:pt x="513" y="1160"/>
                  <a:pt x="523" y="1188"/>
                </a:cubicBezTo>
                <a:close/>
                <a:moveTo>
                  <a:pt x="1478" y="1152"/>
                </a:moveTo>
                <a:cubicBezTo>
                  <a:pt x="1495" y="1158"/>
                  <a:pt x="1522" y="1160"/>
                  <a:pt x="1531" y="1145"/>
                </a:cubicBezTo>
                <a:cubicBezTo>
                  <a:pt x="1511" y="1145"/>
                  <a:pt x="1489" y="1144"/>
                  <a:pt x="1478" y="1152"/>
                </a:cubicBezTo>
                <a:close/>
                <a:moveTo>
                  <a:pt x="1523" y="1186"/>
                </a:moveTo>
                <a:cubicBezTo>
                  <a:pt x="1532" y="1189"/>
                  <a:pt x="1537" y="1197"/>
                  <a:pt x="1548" y="1198"/>
                </a:cubicBezTo>
                <a:cubicBezTo>
                  <a:pt x="1560" y="1192"/>
                  <a:pt x="1572" y="1187"/>
                  <a:pt x="1581" y="1179"/>
                </a:cubicBezTo>
                <a:cubicBezTo>
                  <a:pt x="1562" y="1173"/>
                  <a:pt x="1540" y="1180"/>
                  <a:pt x="1523" y="1186"/>
                </a:cubicBezTo>
                <a:close/>
                <a:moveTo>
                  <a:pt x="771" y="1188"/>
                </a:moveTo>
                <a:cubicBezTo>
                  <a:pt x="771" y="1196"/>
                  <a:pt x="771" y="1203"/>
                  <a:pt x="771" y="1210"/>
                </a:cubicBezTo>
                <a:cubicBezTo>
                  <a:pt x="783" y="1216"/>
                  <a:pt x="800" y="1212"/>
                  <a:pt x="810" y="1208"/>
                </a:cubicBezTo>
                <a:cubicBezTo>
                  <a:pt x="810" y="1201"/>
                  <a:pt x="810" y="1195"/>
                  <a:pt x="810" y="1188"/>
                </a:cubicBezTo>
                <a:cubicBezTo>
                  <a:pt x="800" y="1180"/>
                  <a:pt x="782" y="1185"/>
                  <a:pt x="771" y="1188"/>
                </a:cubicBezTo>
                <a:close/>
                <a:moveTo>
                  <a:pt x="388" y="1217"/>
                </a:moveTo>
                <a:cubicBezTo>
                  <a:pt x="386" y="1199"/>
                  <a:pt x="361" y="1185"/>
                  <a:pt x="357" y="1210"/>
                </a:cubicBezTo>
                <a:cubicBezTo>
                  <a:pt x="354" y="1226"/>
                  <a:pt x="366" y="1233"/>
                  <a:pt x="369" y="1254"/>
                </a:cubicBezTo>
                <a:cubicBezTo>
                  <a:pt x="376" y="1248"/>
                  <a:pt x="389" y="1228"/>
                  <a:pt x="388" y="1217"/>
                </a:cubicBezTo>
                <a:close/>
                <a:moveTo>
                  <a:pt x="631" y="1263"/>
                </a:moveTo>
                <a:cubicBezTo>
                  <a:pt x="648" y="1238"/>
                  <a:pt x="670" y="1218"/>
                  <a:pt x="711" y="1217"/>
                </a:cubicBezTo>
                <a:cubicBezTo>
                  <a:pt x="683" y="1188"/>
                  <a:pt x="614" y="1217"/>
                  <a:pt x="631" y="1263"/>
                </a:cubicBezTo>
                <a:close/>
                <a:moveTo>
                  <a:pt x="851" y="1215"/>
                </a:moveTo>
                <a:cubicBezTo>
                  <a:pt x="850" y="1218"/>
                  <a:pt x="847" y="1218"/>
                  <a:pt x="844" y="1217"/>
                </a:cubicBezTo>
                <a:cubicBezTo>
                  <a:pt x="838" y="1247"/>
                  <a:pt x="826" y="1262"/>
                  <a:pt x="786" y="1256"/>
                </a:cubicBezTo>
                <a:cubicBezTo>
                  <a:pt x="806" y="1297"/>
                  <a:pt x="878" y="1271"/>
                  <a:pt x="858" y="1217"/>
                </a:cubicBezTo>
                <a:cubicBezTo>
                  <a:pt x="855" y="1217"/>
                  <a:pt x="853" y="1216"/>
                  <a:pt x="851" y="1215"/>
                </a:cubicBezTo>
                <a:close/>
                <a:moveTo>
                  <a:pt x="417" y="1251"/>
                </a:moveTo>
                <a:cubicBezTo>
                  <a:pt x="422" y="1258"/>
                  <a:pt x="422" y="1270"/>
                  <a:pt x="431" y="1273"/>
                </a:cubicBezTo>
                <a:cubicBezTo>
                  <a:pt x="433" y="1256"/>
                  <a:pt x="447" y="1240"/>
                  <a:pt x="436" y="1225"/>
                </a:cubicBezTo>
                <a:cubicBezTo>
                  <a:pt x="421" y="1225"/>
                  <a:pt x="423" y="1242"/>
                  <a:pt x="417" y="1251"/>
                </a:cubicBezTo>
                <a:close/>
                <a:moveTo>
                  <a:pt x="475" y="1285"/>
                </a:moveTo>
                <a:cubicBezTo>
                  <a:pt x="489" y="1275"/>
                  <a:pt x="491" y="1254"/>
                  <a:pt x="484" y="1234"/>
                </a:cubicBezTo>
                <a:cubicBezTo>
                  <a:pt x="457" y="1237"/>
                  <a:pt x="467" y="1268"/>
                  <a:pt x="475" y="1285"/>
                </a:cubicBezTo>
                <a:close/>
                <a:moveTo>
                  <a:pt x="2184" y="1237"/>
                </a:moveTo>
                <a:cubicBezTo>
                  <a:pt x="2169" y="1280"/>
                  <a:pt x="2152" y="1320"/>
                  <a:pt x="2148" y="1374"/>
                </a:cubicBezTo>
                <a:cubicBezTo>
                  <a:pt x="2158" y="1370"/>
                  <a:pt x="2173" y="1351"/>
                  <a:pt x="2182" y="1331"/>
                </a:cubicBezTo>
                <a:cubicBezTo>
                  <a:pt x="2190" y="1311"/>
                  <a:pt x="2201" y="1283"/>
                  <a:pt x="2201" y="1266"/>
                </a:cubicBezTo>
                <a:cubicBezTo>
                  <a:pt x="2201" y="1257"/>
                  <a:pt x="2201" y="1240"/>
                  <a:pt x="2189" y="1237"/>
                </a:cubicBezTo>
                <a:cubicBezTo>
                  <a:pt x="2187" y="1237"/>
                  <a:pt x="2186" y="1237"/>
                  <a:pt x="2184" y="1237"/>
                </a:cubicBezTo>
                <a:close/>
                <a:moveTo>
                  <a:pt x="680" y="1261"/>
                </a:moveTo>
                <a:cubicBezTo>
                  <a:pt x="681" y="1274"/>
                  <a:pt x="692" y="1282"/>
                  <a:pt x="704" y="1282"/>
                </a:cubicBezTo>
                <a:cubicBezTo>
                  <a:pt x="712" y="1282"/>
                  <a:pt x="716" y="1270"/>
                  <a:pt x="723" y="1275"/>
                </a:cubicBezTo>
                <a:cubicBezTo>
                  <a:pt x="721" y="1265"/>
                  <a:pt x="722" y="1266"/>
                  <a:pt x="721" y="1254"/>
                </a:cubicBezTo>
                <a:cubicBezTo>
                  <a:pt x="701" y="1251"/>
                  <a:pt x="691" y="1251"/>
                  <a:pt x="680" y="1261"/>
                </a:cubicBezTo>
                <a:close/>
                <a:moveTo>
                  <a:pt x="1972" y="1314"/>
                </a:moveTo>
                <a:cubicBezTo>
                  <a:pt x="1996" y="1332"/>
                  <a:pt x="2018" y="1361"/>
                  <a:pt x="2049" y="1362"/>
                </a:cubicBezTo>
                <a:cubicBezTo>
                  <a:pt x="2034" y="1352"/>
                  <a:pt x="2028" y="1334"/>
                  <a:pt x="2015" y="1321"/>
                </a:cubicBezTo>
                <a:cubicBezTo>
                  <a:pt x="2001" y="1306"/>
                  <a:pt x="1980" y="1293"/>
                  <a:pt x="1962" y="1282"/>
                </a:cubicBezTo>
                <a:cubicBezTo>
                  <a:pt x="1943" y="1271"/>
                  <a:pt x="1923" y="1259"/>
                  <a:pt x="1902" y="1256"/>
                </a:cubicBezTo>
                <a:cubicBezTo>
                  <a:pt x="1922" y="1277"/>
                  <a:pt x="1948" y="1296"/>
                  <a:pt x="1972" y="1314"/>
                </a:cubicBezTo>
                <a:close/>
                <a:moveTo>
                  <a:pt x="535" y="1307"/>
                </a:moveTo>
                <a:cubicBezTo>
                  <a:pt x="550" y="1290"/>
                  <a:pt x="569" y="1277"/>
                  <a:pt x="593" y="1270"/>
                </a:cubicBezTo>
                <a:cubicBezTo>
                  <a:pt x="562" y="1260"/>
                  <a:pt x="533" y="1285"/>
                  <a:pt x="535" y="1307"/>
                </a:cubicBezTo>
                <a:close/>
                <a:moveTo>
                  <a:pt x="750" y="1287"/>
                </a:moveTo>
                <a:cubicBezTo>
                  <a:pt x="735" y="1297"/>
                  <a:pt x="741" y="1318"/>
                  <a:pt x="723" y="1323"/>
                </a:cubicBezTo>
                <a:cubicBezTo>
                  <a:pt x="708" y="1328"/>
                  <a:pt x="695" y="1317"/>
                  <a:pt x="677" y="1314"/>
                </a:cubicBezTo>
                <a:cubicBezTo>
                  <a:pt x="682" y="1329"/>
                  <a:pt x="705" y="1347"/>
                  <a:pt x="730" y="1350"/>
                </a:cubicBezTo>
                <a:cubicBezTo>
                  <a:pt x="741" y="1345"/>
                  <a:pt x="751" y="1338"/>
                  <a:pt x="764" y="1336"/>
                </a:cubicBezTo>
                <a:cubicBezTo>
                  <a:pt x="771" y="1316"/>
                  <a:pt x="769" y="1293"/>
                  <a:pt x="750" y="1287"/>
                </a:cubicBezTo>
                <a:close/>
                <a:moveTo>
                  <a:pt x="241" y="1307"/>
                </a:moveTo>
                <a:cubicBezTo>
                  <a:pt x="215" y="1325"/>
                  <a:pt x="183" y="1350"/>
                  <a:pt x="171" y="1374"/>
                </a:cubicBezTo>
                <a:cubicBezTo>
                  <a:pt x="171" y="1373"/>
                  <a:pt x="171" y="1371"/>
                  <a:pt x="173" y="1372"/>
                </a:cubicBezTo>
                <a:cubicBezTo>
                  <a:pt x="200" y="1364"/>
                  <a:pt x="225" y="1352"/>
                  <a:pt x="250" y="1343"/>
                </a:cubicBezTo>
                <a:cubicBezTo>
                  <a:pt x="277" y="1333"/>
                  <a:pt x="304" y="1328"/>
                  <a:pt x="330" y="1316"/>
                </a:cubicBezTo>
                <a:cubicBezTo>
                  <a:pt x="309" y="1304"/>
                  <a:pt x="274" y="1307"/>
                  <a:pt x="241" y="1307"/>
                </a:cubicBezTo>
                <a:close/>
                <a:moveTo>
                  <a:pt x="578" y="1316"/>
                </a:moveTo>
                <a:cubicBezTo>
                  <a:pt x="584" y="1323"/>
                  <a:pt x="592" y="1327"/>
                  <a:pt x="593" y="1338"/>
                </a:cubicBezTo>
                <a:cubicBezTo>
                  <a:pt x="606" y="1339"/>
                  <a:pt x="613" y="1334"/>
                  <a:pt x="624" y="1333"/>
                </a:cubicBezTo>
                <a:cubicBezTo>
                  <a:pt x="622" y="1324"/>
                  <a:pt x="620" y="1313"/>
                  <a:pt x="615" y="1307"/>
                </a:cubicBezTo>
                <a:cubicBezTo>
                  <a:pt x="598" y="1305"/>
                  <a:pt x="585" y="1307"/>
                  <a:pt x="578" y="1316"/>
                </a:cubicBezTo>
                <a:close/>
                <a:moveTo>
                  <a:pt x="388" y="1323"/>
                </a:moveTo>
                <a:cubicBezTo>
                  <a:pt x="381" y="1332"/>
                  <a:pt x="375" y="1342"/>
                  <a:pt x="371" y="1355"/>
                </a:cubicBezTo>
                <a:cubicBezTo>
                  <a:pt x="393" y="1352"/>
                  <a:pt x="426" y="1341"/>
                  <a:pt x="441" y="1323"/>
                </a:cubicBezTo>
                <a:cubicBezTo>
                  <a:pt x="426" y="1318"/>
                  <a:pt x="403" y="1322"/>
                  <a:pt x="388" y="1323"/>
                </a:cubicBezTo>
                <a:close/>
                <a:moveTo>
                  <a:pt x="1576" y="1389"/>
                </a:moveTo>
                <a:cubicBezTo>
                  <a:pt x="1603" y="1405"/>
                  <a:pt x="1644" y="1391"/>
                  <a:pt x="1642" y="1357"/>
                </a:cubicBezTo>
                <a:cubicBezTo>
                  <a:pt x="1616" y="1363"/>
                  <a:pt x="1598" y="1378"/>
                  <a:pt x="1576" y="1389"/>
                </a:cubicBezTo>
                <a:close/>
                <a:moveTo>
                  <a:pt x="1022" y="1425"/>
                </a:moveTo>
                <a:cubicBezTo>
                  <a:pt x="1001" y="1373"/>
                  <a:pt x="933" y="1346"/>
                  <a:pt x="865" y="1369"/>
                </a:cubicBezTo>
                <a:cubicBezTo>
                  <a:pt x="875" y="1379"/>
                  <a:pt x="894" y="1383"/>
                  <a:pt x="906" y="1386"/>
                </a:cubicBezTo>
                <a:cubicBezTo>
                  <a:pt x="922" y="1390"/>
                  <a:pt x="941" y="1389"/>
                  <a:pt x="954" y="1396"/>
                </a:cubicBezTo>
                <a:cubicBezTo>
                  <a:pt x="968" y="1403"/>
                  <a:pt x="978" y="1420"/>
                  <a:pt x="988" y="1432"/>
                </a:cubicBezTo>
                <a:cubicBezTo>
                  <a:pt x="999" y="1445"/>
                  <a:pt x="1010" y="1459"/>
                  <a:pt x="1020" y="1471"/>
                </a:cubicBezTo>
                <a:cubicBezTo>
                  <a:pt x="1018" y="1453"/>
                  <a:pt x="1022" y="1441"/>
                  <a:pt x="1022" y="1425"/>
                </a:cubicBezTo>
                <a:close/>
                <a:moveTo>
                  <a:pt x="566" y="1367"/>
                </a:moveTo>
                <a:cubicBezTo>
                  <a:pt x="572" y="1396"/>
                  <a:pt x="593" y="1409"/>
                  <a:pt x="631" y="1405"/>
                </a:cubicBezTo>
                <a:cubicBezTo>
                  <a:pt x="642" y="1397"/>
                  <a:pt x="652" y="1387"/>
                  <a:pt x="660" y="1377"/>
                </a:cubicBezTo>
                <a:cubicBezTo>
                  <a:pt x="655" y="1374"/>
                  <a:pt x="658" y="1364"/>
                  <a:pt x="653" y="1362"/>
                </a:cubicBezTo>
                <a:cubicBezTo>
                  <a:pt x="628" y="1388"/>
                  <a:pt x="589" y="1392"/>
                  <a:pt x="566" y="1367"/>
                </a:cubicBezTo>
                <a:close/>
                <a:moveTo>
                  <a:pt x="168" y="1410"/>
                </a:moveTo>
                <a:cubicBezTo>
                  <a:pt x="213" y="1418"/>
                  <a:pt x="262" y="1399"/>
                  <a:pt x="289" y="1374"/>
                </a:cubicBezTo>
                <a:cubicBezTo>
                  <a:pt x="289" y="1371"/>
                  <a:pt x="288" y="1368"/>
                  <a:pt x="284" y="1369"/>
                </a:cubicBezTo>
                <a:cubicBezTo>
                  <a:pt x="254" y="1391"/>
                  <a:pt x="208" y="1397"/>
                  <a:pt x="168" y="1410"/>
                </a:cubicBezTo>
                <a:close/>
                <a:moveTo>
                  <a:pt x="1666" y="1374"/>
                </a:moveTo>
                <a:cubicBezTo>
                  <a:pt x="1652" y="1394"/>
                  <a:pt x="1638" y="1414"/>
                  <a:pt x="1625" y="1434"/>
                </a:cubicBezTo>
                <a:cubicBezTo>
                  <a:pt x="1653" y="1425"/>
                  <a:pt x="1684" y="1420"/>
                  <a:pt x="1675" y="1374"/>
                </a:cubicBezTo>
                <a:cubicBezTo>
                  <a:pt x="1672" y="1374"/>
                  <a:pt x="1669" y="1374"/>
                  <a:pt x="1666" y="1374"/>
                </a:cubicBezTo>
                <a:close/>
                <a:moveTo>
                  <a:pt x="429" y="1437"/>
                </a:moveTo>
                <a:cubicBezTo>
                  <a:pt x="442" y="1440"/>
                  <a:pt x="453" y="1447"/>
                  <a:pt x="472" y="1444"/>
                </a:cubicBezTo>
                <a:cubicBezTo>
                  <a:pt x="482" y="1430"/>
                  <a:pt x="499" y="1415"/>
                  <a:pt x="489" y="1389"/>
                </a:cubicBezTo>
                <a:cubicBezTo>
                  <a:pt x="487" y="1389"/>
                  <a:pt x="484" y="1389"/>
                  <a:pt x="482" y="1389"/>
                </a:cubicBezTo>
                <a:cubicBezTo>
                  <a:pt x="476" y="1417"/>
                  <a:pt x="458" y="1432"/>
                  <a:pt x="429" y="1437"/>
                </a:cubicBezTo>
                <a:close/>
                <a:moveTo>
                  <a:pt x="1292" y="1456"/>
                </a:moveTo>
                <a:cubicBezTo>
                  <a:pt x="1286" y="1475"/>
                  <a:pt x="1288" y="1517"/>
                  <a:pt x="1306" y="1536"/>
                </a:cubicBezTo>
                <a:cubicBezTo>
                  <a:pt x="1318" y="1495"/>
                  <a:pt x="1323" y="1458"/>
                  <a:pt x="1347" y="1432"/>
                </a:cubicBezTo>
                <a:cubicBezTo>
                  <a:pt x="1361" y="1417"/>
                  <a:pt x="1381" y="1412"/>
                  <a:pt x="1393" y="1396"/>
                </a:cubicBezTo>
                <a:cubicBezTo>
                  <a:pt x="1351" y="1402"/>
                  <a:pt x="1302" y="1421"/>
                  <a:pt x="1292" y="1456"/>
                </a:cubicBezTo>
                <a:close/>
                <a:moveTo>
                  <a:pt x="202" y="1449"/>
                </a:moveTo>
                <a:cubicBezTo>
                  <a:pt x="231" y="1451"/>
                  <a:pt x="266" y="1443"/>
                  <a:pt x="289" y="1432"/>
                </a:cubicBezTo>
                <a:cubicBezTo>
                  <a:pt x="294" y="1422"/>
                  <a:pt x="298" y="1412"/>
                  <a:pt x="301" y="1401"/>
                </a:cubicBezTo>
                <a:cubicBezTo>
                  <a:pt x="301" y="1399"/>
                  <a:pt x="299" y="1398"/>
                  <a:pt x="296" y="1398"/>
                </a:cubicBezTo>
                <a:cubicBezTo>
                  <a:pt x="272" y="1422"/>
                  <a:pt x="244" y="1442"/>
                  <a:pt x="202" y="1449"/>
                </a:cubicBezTo>
                <a:close/>
                <a:moveTo>
                  <a:pt x="1666" y="1461"/>
                </a:moveTo>
                <a:cubicBezTo>
                  <a:pt x="1690" y="1451"/>
                  <a:pt x="1728" y="1436"/>
                  <a:pt x="1711" y="1401"/>
                </a:cubicBezTo>
                <a:cubicBezTo>
                  <a:pt x="1686" y="1410"/>
                  <a:pt x="1680" y="1440"/>
                  <a:pt x="1666" y="1461"/>
                </a:cubicBezTo>
                <a:close/>
                <a:moveTo>
                  <a:pt x="1097" y="1434"/>
                </a:moveTo>
                <a:cubicBezTo>
                  <a:pt x="1076" y="1477"/>
                  <a:pt x="1050" y="1539"/>
                  <a:pt x="1070" y="1593"/>
                </a:cubicBezTo>
                <a:cubicBezTo>
                  <a:pt x="1082" y="1598"/>
                  <a:pt x="1087" y="1622"/>
                  <a:pt x="1099" y="1618"/>
                </a:cubicBezTo>
                <a:cubicBezTo>
                  <a:pt x="1085" y="1541"/>
                  <a:pt x="1101" y="1461"/>
                  <a:pt x="1135" y="1417"/>
                </a:cubicBezTo>
                <a:cubicBezTo>
                  <a:pt x="1135" y="1416"/>
                  <a:pt x="1135" y="1415"/>
                  <a:pt x="1133" y="1415"/>
                </a:cubicBezTo>
                <a:cubicBezTo>
                  <a:pt x="1121" y="1422"/>
                  <a:pt x="1108" y="1427"/>
                  <a:pt x="1097" y="1434"/>
                </a:cubicBezTo>
                <a:close/>
                <a:moveTo>
                  <a:pt x="993" y="1608"/>
                </a:moveTo>
                <a:cubicBezTo>
                  <a:pt x="1000" y="1593"/>
                  <a:pt x="1007" y="1554"/>
                  <a:pt x="1005" y="1538"/>
                </a:cubicBezTo>
                <a:cubicBezTo>
                  <a:pt x="1002" y="1514"/>
                  <a:pt x="979" y="1487"/>
                  <a:pt x="974" y="1468"/>
                </a:cubicBezTo>
                <a:cubicBezTo>
                  <a:pt x="948" y="1460"/>
                  <a:pt x="920" y="1425"/>
                  <a:pt x="880" y="1420"/>
                </a:cubicBezTo>
                <a:cubicBezTo>
                  <a:pt x="856" y="1417"/>
                  <a:pt x="824" y="1416"/>
                  <a:pt x="800" y="1425"/>
                </a:cubicBezTo>
                <a:cubicBezTo>
                  <a:pt x="783" y="1431"/>
                  <a:pt x="755" y="1446"/>
                  <a:pt x="757" y="1468"/>
                </a:cubicBezTo>
                <a:cubicBezTo>
                  <a:pt x="770" y="1461"/>
                  <a:pt x="785" y="1452"/>
                  <a:pt x="800" y="1446"/>
                </a:cubicBezTo>
                <a:cubicBezTo>
                  <a:pt x="833" y="1434"/>
                  <a:pt x="862" y="1434"/>
                  <a:pt x="889" y="1446"/>
                </a:cubicBezTo>
                <a:cubicBezTo>
                  <a:pt x="908" y="1455"/>
                  <a:pt x="925" y="1473"/>
                  <a:pt x="942" y="1480"/>
                </a:cubicBezTo>
                <a:cubicBezTo>
                  <a:pt x="946" y="1501"/>
                  <a:pt x="969" y="1518"/>
                  <a:pt x="974" y="1543"/>
                </a:cubicBezTo>
                <a:cubicBezTo>
                  <a:pt x="981" y="1581"/>
                  <a:pt x="964" y="1613"/>
                  <a:pt x="962" y="1642"/>
                </a:cubicBezTo>
                <a:cubicBezTo>
                  <a:pt x="971" y="1631"/>
                  <a:pt x="986" y="1624"/>
                  <a:pt x="993" y="1608"/>
                </a:cubicBezTo>
                <a:close/>
                <a:moveTo>
                  <a:pt x="1246" y="1492"/>
                </a:moveTo>
                <a:cubicBezTo>
                  <a:pt x="1245" y="1474"/>
                  <a:pt x="1256" y="1456"/>
                  <a:pt x="1251" y="1432"/>
                </a:cubicBezTo>
                <a:cubicBezTo>
                  <a:pt x="1238" y="1426"/>
                  <a:pt x="1230" y="1444"/>
                  <a:pt x="1222" y="1451"/>
                </a:cubicBezTo>
                <a:cubicBezTo>
                  <a:pt x="1221" y="1507"/>
                  <a:pt x="1232" y="1556"/>
                  <a:pt x="1282" y="1567"/>
                </a:cubicBezTo>
                <a:cubicBezTo>
                  <a:pt x="1274" y="1540"/>
                  <a:pt x="1249" y="1521"/>
                  <a:pt x="1246" y="1492"/>
                </a:cubicBezTo>
                <a:close/>
                <a:moveTo>
                  <a:pt x="328" y="1439"/>
                </a:moveTo>
                <a:cubicBezTo>
                  <a:pt x="291" y="1470"/>
                  <a:pt x="240" y="1485"/>
                  <a:pt x="176" y="1487"/>
                </a:cubicBezTo>
                <a:cubicBezTo>
                  <a:pt x="197" y="1499"/>
                  <a:pt x="222" y="1507"/>
                  <a:pt x="255" y="1507"/>
                </a:cubicBezTo>
                <a:cubicBezTo>
                  <a:pt x="286" y="1489"/>
                  <a:pt x="319" y="1474"/>
                  <a:pt x="332" y="1439"/>
                </a:cubicBezTo>
                <a:cubicBezTo>
                  <a:pt x="331" y="1439"/>
                  <a:pt x="329" y="1439"/>
                  <a:pt x="328" y="1439"/>
                </a:cubicBezTo>
                <a:close/>
                <a:moveTo>
                  <a:pt x="1352" y="1514"/>
                </a:moveTo>
                <a:cubicBezTo>
                  <a:pt x="1392" y="1485"/>
                  <a:pt x="1436" y="1461"/>
                  <a:pt x="1490" y="1446"/>
                </a:cubicBezTo>
                <a:cubicBezTo>
                  <a:pt x="1425" y="1425"/>
                  <a:pt x="1349" y="1452"/>
                  <a:pt x="1352" y="1514"/>
                </a:cubicBezTo>
                <a:close/>
                <a:moveTo>
                  <a:pt x="1972" y="1632"/>
                </a:moveTo>
                <a:cubicBezTo>
                  <a:pt x="1932" y="1598"/>
                  <a:pt x="1920" y="1547"/>
                  <a:pt x="1887" y="1502"/>
                </a:cubicBezTo>
                <a:cubicBezTo>
                  <a:pt x="1869" y="1477"/>
                  <a:pt x="1842" y="1440"/>
                  <a:pt x="1813" y="1442"/>
                </a:cubicBezTo>
                <a:cubicBezTo>
                  <a:pt x="1787" y="1497"/>
                  <a:pt x="1756" y="1547"/>
                  <a:pt x="1699" y="1572"/>
                </a:cubicBezTo>
                <a:cubicBezTo>
                  <a:pt x="1701" y="1621"/>
                  <a:pt x="1730" y="1648"/>
                  <a:pt x="1724" y="1697"/>
                </a:cubicBezTo>
                <a:cubicBezTo>
                  <a:pt x="1722" y="1706"/>
                  <a:pt x="1715" y="1716"/>
                  <a:pt x="1711" y="1726"/>
                </a:cubicBezTo>
                <a:cubicBezTo>
                  <a:pt x="1708" y="1736"/>
                  <a:pt x="1705" y="1748"/>
                  <a:pt x="1702" y="1757"/>
                </a:cubicBezTo>
                <a:cubicBezTo>
                  <a:pt x="1696" y="1779"/>
                  <a:pt x="1683" y="1805"/>
                  <a:pt x="1687" y="1825"/>
                </a:cubicBezTo>
                <a:cubicBezTo>
                  <a:pt x="1689" y="1832"/>
                  <a:pt x="1698" y="1838"/>
                  <a:pt x="1704" y="1847"/>
                </a:cubicBezTo>
                <a:cubicBezTo>
                  <a:pt x="1722" y="1872"/>
                  <a:pt x="1738" y="1893"/>
                  <a:pt x="1750" y="1921"/>
                </a:cubicBezTo>
                <a:cubicBezTo>
                  <a:pt x="1742" y="1934"/>
                  <a:pt x="1737" y="1950"/>
                  <a:pt x="1731" y="1965"/>
                </a:cubicBezTo>
                <a:cubicBezTo>
                  <a:pt x="1740" y="1965"/>
                  <a:pt x="1737" y="1971"/>
                  <a:pt x="1748" y="1974"/>
                </a:cubicBezTo>
                <a:cubicBezTo>
                  <a:pt x="1746" y="1959"/>
                  <a:pt x="1766" y="1957"/>
                  <a:pt x="1774" y="1950"/>
                </a:cubicBezTo>
                <a:cubicBezTo>
                  <a:pt x="1793" y="1936"/>
                  <a:pt x="1807" y="1913"/>
                  <a:pt x="1825" y="1895"/>
                </a:cubicBezTo>
                <a:cubicBezTo>
                  <a:pt x="1843" y="1876"/>
                  <a:pt x="1868" y="1866"/>
                  <a:pt x="1880" y="1844"/>
                </a:cubicBezTo>
                <a:cubicBezTo>
                  <a:pt x="1856" y="1814"/>
                  <a:pt x="1814" y="1796"/>
                  <a:pt x="1796" y="1757"/>
                </a:cubicBezTo>
                <a:cubicBezTo>
                  <a:pt x="1789" y="1742"/>
                  <a:pt x="1787" y="1723"/>
                  <a:pt x="1781" y="1704"/>
                </a:cubicBezTo>
                <a:cubicBezTo>
                  <a:pt x="1769" y="1658"/>
                  <a:pt x="1761" y="1616"/>
                  <a:pt x="1767" y="1565"/>
                </a:cubicBezTo>
                <a:cubicBezTo>
                  <a:pt x="1813" y="1595"/>
                  <a:pt x="1862" y="1622"/>
                  <a:pt x="1902" y="1659"/>
                </a:cubicBezTo>
                <a:cubicBezTo>
                  <a:pt x="1909" y="1680"/>
                  <a:pt x="1921" y="1700"/>
                  <a:pt x="1926" y="1721"/>
                </a:cubicBezTo>
                <a:cubicBezTo>
                  <a:pt x="1930" y="1738"/>
                  <a:pt x="1935" y="1757"/>
                  <a:pt x="1936" y="1774"/>
                </a:cubicBezTo>
                <a:cubicBezTo>
                  <a:pt x="1936" y="1785"/>
                  <a:pt x="1929" y="1799"/>
                  <a:pt x="1931" y="1810"/>
                </a:cubicBezTo>
                <a:cubicBezTo>
                  <a:pt x="1932" y="1817"/>
                  <a:pt x="1939" y="1827"/>
                  <a:pt x="1943" y="1837"/>
                </a:cubicBezTo>
                <a:cubicBezTo>
                  <a:pt x="1954" y="1866"/>
                  <a:pt x="1963" y="1888"/>
                  <a:pt x="1957" y="1914"/>
                </a:cubicBezTo>
                <a:cubicBezTo>
                  <a:pt x="1943" y="1921"/>
                  <a:pt x="1917" y="1917"/>
                  <a:pt x="1902" y="1924"/>
                </a:cubicBezTo>
                <a:cubicBezTo>
                  <a:pt x="1932" y="1937"/>
                  <a:pt x="1995" y="1953"/>
                  <a:pt x="2032" y="1936"/>
                </a:cubicBezTo>
                <a:cubicBezTo>
                  <a:pt x="2018" y="1934"/>
                  <a:pt x="2006" y="1921"/>
                  <a:pt x="1994" y="1931"/>
                </a:cubicBezTo>
                <a:cubicBezTo>
                  <a:pt x="1987" y="1914"/>
                  <a:pt x="1979" y="1897"/>
                  <a:pt x="1965" y="1888"/>
                </a:cubicBezTo>
                <a:cubicBezTo>
                  <a:pt x="1968" y="1886"/>
                  <a:pt x="1971" y="1874"/>
                  <a:pt x="1972" y="1868"/>
                </a:cubicBezTo>
                <a:cubicBezTo>
                  <a:pt x="1973" y="1852"/>
                  <a:pt x="1963" y="1845"/>
                  <a:pt x="1960" y="1827"/>
                </a:cubicBezTo>
                <a:cubicBezTo>
                  <a:pt x="1958" y="1818"/>
                  <a:pt x="1961" y="1809"/>
                  <a:pt x="1957" y="1798"/>
                </a:cubicBezTo>
                <a:cubicBezTo>
                  <a:pt x="1996" y="1765"/>
                  <a:pt x="2030" y="1728"/>
                  <a:pt x="2044" y="1671"/>
                </a:cubicBezTo>
                <a:cubicBezTo>
                  <a:pt x="2016" y="1654"/>
                  <a:pt x="1994" y="1651"/>
                  <a:pt x="1972" y="1632"/>
                </a:cubicBezTo>
                <a:close/>
                <a:moveTo>
                  <a:pt x="651" y="1478"/>
                </a:moveTo>
                <a:cubicBezTo>
                  <a:pt x="644" y="1504"/>
                  <a:pt x="626" y="1538"/>
                  <a:pt x="631" y="1572"/>
                </a:cubicBezTo>
                <a:cubicBezTo>
                  <a:pt x="634" y="1584"/>
                  <a:pt x="643" y="1598"/>
                  <a:pt x="648" y="1608"/>
                </a:cubicBezTo>
                <a:cubicBezTo>
                  <a:pt x="654" y="1619"/>
                  <a:pt x="657" y="1637"/>
                  <a:pt x="670" y="1634"/>
                </a:cubicBezTo>
                <a:cubicBezTo>
                  <a:pt x="675" y="1600"/>
                  <a:pt x="650" y="1544"/>
                  <a:pt x="672" y="1507"/>
                </a:cubicBezTo>
                <a:cubicBezTo>
                  <a:pt x="676" y="1511"/>
                  <a:pt x="682" y="1508"/>
                  <a:pt x="684" y="1504"/>
                </a:cubicBezTo>
                <a:cubicBezTo>
                  <a:pt x="683" y="1500"/>
                  <a:pt x="673" y="1504"/>
                  <a:pt x="672" y="1499"/>
                </a:cubicBezTo>
                <a:cubicBezTo>
                  <a:pt x="679" y="1487"/>
                  <a:pt x="683" y="1471"/>
                  <a:pt x="689" y="1458"/>
                </a:cubicBezTo>
                <a:cubicBezTo>
                  <a:pt x="672" y="1461"/>
                  <a:pt x="662" y="1470"/>
                  <a:pt x="651" y="1478"/>
                </a:cubicBezTo>
                <a:close/>
                <a:moveTo>
                  <a:pt x="2145" y="1473"/>
                </a:moveTo>
                <a:cubicBezTo>
                  <a:pt x="2148" y="1504"/>
                  <a:pt x="2137" y="1539"/>
                  <a:pt x="2148" y="1557"/>
                </a:cubicBezTo>
                <a:cubicBezTo>
                  <a:pt x="2160" y="1529"/>
                  <a:pt x="2173" y="1502"/>
                  <a:pt x="2179" y="1468"/>
                </a:cubicBezTo>
                <a:cubicBezTo>
                  <a:pt x="2166" y="1467"/>
                  <a:pt x="2155" y="1469"/>
                  <a:pt x="2145" y="1473"/>
                </a:cubicBezTo>
                <a:close/>
                <a:moveTo>
                  <a:pt x="2153" y="1608"/>
                </a:moveTo>
                <a:cubicBezTo>
                  <a:pt x="2223" y="1591"/>
                  <a:pt x="2272" y="1552"/>
                  <a:pt x="2290" y="1483"/>
                </a:cubicBezTo>
                <a:cubicBezTo>
                  <a:pt x="2290" y="1481"/>
                  <a:pt x="2288" y="1480"/>
                  <a:pt x="2285" y="1480"/>
                </a:cubicBezTo>
                <a:cubicBezTo>
                  <a:pt x="2246" y="1528"/>
                  <a:pt x="2198" y="1567"/>
                  <a:pt x="2153" y="1608"/>
                </a:cubicBezTo>
                <a:close/>
                <a:moveTo>
                  <a:pt x="769" y="1567"/>
                </a:moveTo>
                <a:cubicBezTo>
                  <a:pt x="742" y="1586"/>
                  <a:pt x="755" y="1632"/>
                  <a:pt x="771" y="1656"/>
                </a:cubicBezTo>
                <a:cubicBezTo>
                  <a:pt x="793" y="1661"/>
                  <a:pt x="818" y="1679"/>
                  <a:pt x="839" y="1680"/>
                </a:cubicBezTo>
                <a:cubicBezTo>
                  <a:pt x="857" y="1682"/>
                  <a:pt x="875" y="1670"/>
                  <a:pt x="897" y="1671"/>
                </a:cubicBezTo>
                <a:cubicBezTo>
                  <a:pt x="912" y="1659"/>
                  <a:pt x="924" y="1644"/>
                  <a:pt x="942" y="1634"/>
                </a:cubicBezTo>
                <a:cubicBezTo>
                  <a:pt x="949" y="1589"/>
                  <a:pt x="946" y="1562"/>
                  <a:pt x="928" y="1533"/>
                </a:cubicBezTo>
                <a:cubicBezTo>
                  <a:pt x="907" y="1501"/>
                  <a:pt x="884" y="1481"/>
                  <a:pt x="836" y="1487"/>
                </a:cubicBezTo>
                <a:cubicBezTo>
                  <a:pt x="835" y="1488"/>
                  <a:pt x="833" y="1488"/>
                  <a:pt x="834" y="1490"/>
                </a:cubicBezTo>
                <a:cubicBezTo>
                  <a:pt x="861" y="1500"/>
                  <a:pt x="884" y="1514"/>
                  <a:pt x="906" y="1528"/>
                </a:cubicBezTo>
                <a:cubicBezTo>
                  <a:pt x="934" y="1574"/>
                  <a:pt x="916" y="1633"/>
                  <a:pt x="875" y="1644"/>
                </a:cubicBezTo>
                <a:cubicBezTo>
                  <a:pt x="859" y="1649"/>
                  <a:pt x="839" y="1643"/>
                  <a:pt x="817" y="1647"/>
                </a:cubicBezTo>
                <a:cubicBezTo>
                  <a:pt x="807" y="1636"/>
                  <a:pt x="794" y="1631"/>
                  <a:pt x="791" y="1615"/>
                </a:cubicBezTo>
                <a:cubicBezTo>
                  <a:pt x="785" y="1589"/>
                  <a:pt x="803" y="1570"/>
                  <a:pt x="812" y="1553"/>
                </a:cubicBezTo>
                <a:cubicBezTo>
                  <a:pt x="799" y="1557"/>
                  <a:pt x="780" y="1559"/>
                  <a:pt x="769" y="1567"/>
                </a:cubicBezTo>
                <a:close/>
                <a:moveTo>
                  <a:pt x="2049" y="1627"/>
                </a:moveTo>
                <a:cubicBezTo>
                  <a:pt x="2048" y="1610"/>
                  <a:pt x="2043" y="1596"/>
                  <a:pt x="2042" y="1579"/>
                </a:cubicBezTo>
                <a:cubicBezTo>
                  <a:pt x="2011" y="1554"/>
                  <a:pt x="1986" y="1524"/>
                  <a:pt x="1950" y="1504"/>
                </a:cubicBezTo>
                <a:cubicBezTo>
                  <a:pt x="1967" y="1561"/>
                  <a:pt x="2000" y="1602"/>
                  <a:pt x="2049" y="1627"/>
                </a:cubicBezTo>
                <a:close/>
                <a:moveTo>
                  <a:pt x="1473" y="1507"/>
                </a:moveTo>
                <a:cubicBezTo>
                  <a:pt x="1452" y="1506"/>
                  <a:pt x="1430" y="1508"/>
                  <a:pt x="1415" y="1519"/>
                </a:cubicBezTo>
                <a:cubicBezTo>
                  <a:pt x="1499" y="1517"/>
                  <a:pt x="1536" y="1563"/>
                  <a:pt x="1584" y="1598"/>
                </a:cubicBezTo>
                <a:cubicBezTo>
                  <a:pt x="1577" y="1536"/>
                  <a:pt x="1539" y="1509"/>
                  <a:pt x="1473" y="1507"/>
                </a:cubicBezTo>
                <a:close/>
                <a:moveTo>
                  <a:pt x="1217" y="1606"/>
                </a:moveTo>
                <a:cubicBezTo>
                  <a:pt x="1242" y="1612"/>
                  <a:pt x="1278" y="1632"/>
                  <a:pt x="1302" y="1610"/>
                </a:cubicBezTo>
                <a:cubicBezTo>
                  <a:pt x="1238" y="1607"/>
                  <a:pt x="1217" y="1560"/>
                  <a:pt x="1176" y="1533"/>
                </a:cubicBezTo>
                <a:cubicBezTo>
                  <a:pt x="1174" y="1574"/>
                  <a:pt x="1203" y="1582"/>
                  <a:pt x="1217" y="1606"/>
                </a:cubicBezTo>
                <a:close/>
                <a:moveTo>
                  <a:pt x="455" y="1610"/>
                </a:moveTo>
                <a:cubicBezTo>
                  <a:pt x="483" y="1627"/>
                  <a:pt x="492" y="1661"/>
                  <a:pt x="535" y="1656"/>
                </a:cubicBezTo>
                <a:cubicBezTo>
                  <a:pt x="513" y="1622"/>
                  <a:pt x="490" y="1589"/>
                  <a:pt x="458" y="1565"/>
                </a:cubicBezTo>
                <a:cubicBezTo>
                  <a:pt x="455" y="1565"/>
                  <a:pt x="453" y="1565"/>
                  <a:pt x="451" y="1565"/>
                </a:cubicBezTo>
                <a:cubicBezTo>
                  <a:pt x="449" y="1583"/>
                  <a:pt x="456" y="1593"/>
                  <a:pt x="455" y="1610"/>
                </a:cubicBezTo>
                <a:close/>
                <a:moveTo>
                  <a:pt x="1514" y="1656"/>
                </a:moveTo>
                <a:cubicBezTo>
                  <a:pt x="1521" y="1678"/>
                  <a:pt x="1519" y="1703"/>
                  <a:pt x="1528" y="1729"/>
                </a:cubicBezTo>
                <a:cubicBezTo>
                  <a:pt x="1562" y="1665"/>
                  <a:pt x="1534" y="1568"/>
                  <a:pt x="1451" y="1572"/>
                </a:cubicBezTo>
                <a:cubicBezTo>
                  <a:pt x="1473" y="1599"/>
                  <a:pt x="1502" y="1618"/>
                  <a:pt x="1514" y="1656"/>
                </a:cubicBezTo>
                <a:close/>
                <a:moveTo>
                  <a:pt x="1439" y="1767"/>
                </a:moveTo>
                <a:cubicBezTo>
                  <a:pt x="1453" y="1753"/>
                  <a:pt x="1480" y="1729"/>
                  <a:pt x="1485" y="1702"/>
                </a:cubicBezTo>
                <a:cubicBezTo>
                  <a:pt x="1490" y="1674"/>
                  <a:pt x="1478" y="1655"/>
                  <a:pt x="1468" y="1632"/>
                </a:cubicBezTo>
                <a:cubicBezTo>
                  <a:pt x="1453" y="1631"/>
                  <a:pt x="1448" y="1619"/>
                  <a:pt x="1432" y="1618"/>
                </a:cubicBezTo>
                <a:cubicBezTo>
                  <a:pt x="1443" y="1660"/>
                  <a:pt x="1455" y="1720"/>
                  <a:pt x="1439" y="1767"/>
                </a:cubicBezTo>
                <a:close/>
                <a:moveTo>
                  <a:pt x="1331" y="1647"/>
                </a:moveTo>
                <a:cubicBezTo>
                  <a:pt x="1301" y="1649"/>
                  <a:pt x="1275" y="1668"/>
                  <a:pt x="1246" y="1668"/>
                </a:cubicBezTo>
                <a:cubicBezTo>
                  <a:pt x="1216" y="1668"/>
                  <a:pt x="1194" y="1646"/>
                  <a:pt x="1164" y="1651"/>
                </a:cubicBezTo>
                <a:cubicBezTo>
                  <a:pt x="1196" y="1699"/>
                  <a:pt x="1310" y="1702"/>
                  <a:pt x="1338" y="1649"/>
                </a:cubicBezTo>
                <a:cubicBezTo>
                  <a:pt x="1334" y="1649"/>
                  <a:pt x="1333" y="1648"/>
                  <a:pt x="1331" y="1647"/>
                </a:cubicBezTo>
                <a:close/>
                <a:moveTo>
                  <a:pt x="1024" y="1654"/>
                </a:moveTo>
                <a:cubicBezTo>
                  <a:pt x="999" y="1689"/>
                  <a:pt x="978" y="1730"/>
                  <a:pt x="964" y="1777"/>
                </a:cubicBezTo>
                <a:cubicBezTo>
                  <a:pt x="987" y="1770"/>
                  <a:pt x="1005" y="1739"/>
                  <a:pt x="1024" y="1721"/>
                </a:cubicBezTo>
                <a:cubicBezTo>
                  <a:pt x="1026" y="1698"/>
                  <a:pt x="1032" y="1679"/>
                  <a:pt x="1032" y="1654"/>
                </a:cubicBezTo>
                <a:cubicBezTo>
                  <a:pt x="1029" y="1654"/>
                  <a:pt x="1027" y="1654"/>
                  <a:pt x="1024" y="1654"/>
                </a:cubicBezTo>
                <a:close/>
                <a:moveTo>
                  <a:pt x="1902" y="1798"/>
                </a:moveTo>
                <a:cubicBezTo>
                  <a:pt x="1904" y="1773"/>
                  <a:pt x="1894" y="1762"/>
                  <a:pt x="1895" y="1738"/>
                </a:cubicBezTo>
                <a:cubicBezTo>
                  <a:pt x="1871" y="1711"/>
                  <a:pt x="1856" y="1676"/>
                  <a:pt x="1822" y="1659"/>
                </a:cubicBezTo>
                <a:cubicBezTo>
                  <a:pt x="1841" y="1713"/>
                  <a:pt x="1854" y="1773"/>
                  <a:pt x="1902" y="1798"/>
                </a:cubicBezTo>
                <a:close/>
                <a:moveTo>
                  <a:pt x="1376" y="1704"/>
                </a:moveTo>
                <a:cubicBezTo>
                  <a:pt x="1382" y="1691"/>
                  <a:pt x="1384" y="1682"/>
                  <a:pt x="1386" y="1668"/>
                </a:cubicBezTo>
                <a:cubicBezTo>
                  <a:pt x="1383" y="1668"/>
                  <a:pt x="1381" y="1667"/>
                  <a:pt x="1379" y="1666"/>
                </a:cubicBezTo>
                <a:cubicBezTo>
                  <a:pt x="1350" y="1684"/>
                  <a:pt x="1332" y="1720"/>
                  <a:pt x="1294" y="1731"/>
                </a:cubicBezTo>
                <a:cubicBezTo>
                  <a:pt x="1281" y="1735"/>
                  <a:pt x="1266" y="1734"/>
                  <a:pt x="1251" y="1736"/>
                </a:cubicBezTo>
                <a:cubicBezTo>
                  <a:pt x="1244" y="1737"/>
                  <a:pt x="1230" y="1734"/>
                  <a:pt x="1224" y="1743"/>
                </a:cubicBezTo>
                <a:cubicBezTo>
                  <a:pt x="1294" y="1756"/>
                  <a:pt x="1354" y="1754"/>
                  <a:pt x="1376" y="1704"/>
                </a:cubicBezTo>
                <a:close/>
                <a:moveTo>
                  <a:pt x="1381" y="1729"/>
                </a:moveTo>
                <a:cubicBezTo>
                  <a:pt x="1372" y="1745"/>
                  <a:pt x="1361" y="1757"/>
                  <a:pt x="1355" y="1772"/>
                </a:cubicBezTo>
                <a:cubicBezTo>
                  <a:pt x="1385" y="1761"/>
                  <a:pt x="1411" y="1746"/>
                  <a:pt x="1425" y="1719"/>
                </a:cubicBezTo>
                <a:cubicBezTo>
                  <a:pt x="1423" y="1705"/>
                  <a:pt x="1430" y="1682"/>
                  <a:pt x="1417" y="1678"/>
                </a:cubicBezTo>
                <a:cubicBezTo>
                  <a:pt x="1396" y="1684"/>
                  <a:pt x="1392" y="1709"/>
                  <a:pt x="1381" y="1729"/>
                </a:cubicBezTo>
                <a:close/>
                <a:moveTo>
                  <a:pt x="352" y="1784"/>
                </a:moveTo>
                <a:cubicBezTo>
                  <a:pt x="342" y="1788"/>
                  <a:pt x="330" y="1789"/>
                  <a:pt x="325" y="1798"/>
                </a:cubicBezTo>
                <a:cubicBezTo>
                  <a:pt x="367" y="1807"/>
                  <a:pt x="405" y="1777"/>
                  <a:pt x="402" y="1726"/>
                </a:cubicBezTo>
                <a:cubicBezTo>
                  <a:pt x="394" y="1716"/>
                  <a:pt x="385" y="1706"/>
                  <a:pt x="373" y="1700"/>
                </a:cubicBezTo>
                <a:cubicBezTo>
                  <a:pt x="386" y="1733"/>
                  <a:pt x="368" y="1765"/>
                  <a:pt x="352" y="1784"/>
                </a:cubicBezTo>
                <a:close/>
                <a:moveTo>
                  <a:pt x="492" y="1823"/>
                </a:moveTo>
                <a:cubicBezTo>
                  <a:pt x="532" y="1886"/>
                  <a:pt x="580" y="1950"/>
                  <a:pt x="634" y="1996"/>
                </a:cubicBezTo>
                <a:cubicBezTo>
                  <a:pt x="642" y="2004"/>
                  <a:pt x="652" y="2012"/>
                  <a:pt x="663" y="2015"/>
                </a:cubicBezTo>
                <a:cubicBezTo>
                  <a:pt x="659" y="1984"/>
                  <a:pt x="667" y="1959"/>
                  <a:pt x="665" y="1931"/>
                </a:cubicBezTo>
                <a:cubicBezTo>
                  <a:pt x="664" y="1910"/>
                  <a:pt x="650" y="1892"/>
                  <a:pt x="651" y="1873"/>
                </a:cubicBezTo>
                <a:cubicBezTo>
                  <a:pt x="651" y="1861"/>
                  <a:pt x="659" y="1844"/>
                  <a:pt x="663" y="1832"/>
                </a:cubicBezTo>
                <a:cubicBezTo>
                  <a:pt x="667" y="1818"/>
                  <a:pt x="674" y="1805"/>
                  <a:pt x="675" y="1789"/>
                </a:cubicBezTo>
                <a:cubicBezTo>
                  <a:pt x="662" y="1776"/>
                  <a:pt x="650" y="1762"/>
                  <a:pt x="634" y="1748"/>
                </a:cubicBezTo>
                <a:cubicBezTo>
                  <a:pt x="622" y="1737"/>
                  <a:pt x="598" y="1713"/>
                  <a:pt x="583" y="1714"/>
                </a:cubicBezTo>
                <a:cubicBezTo>
                  <a:pt x="577" y="1714"/>
                  <a:pt x="562" y="1725"/>
                  <a:pt x="554" y="1733"/>
                </a:cubicBezTo>
                <a:cubicBezTo>
                  <a:pt x="528" y="1760"/>
                  <a:pt x="506" y="1789"/>
                  <a:pt x="484" y="1813"/>
                </a:cubicBezTo>
                <a:cubicBezTo>
                  <a:pt x="493" y="1815"/>
                  <a:pt x="483" y="1830"/>
                  <a:pt x="492" y="1823"/>
                </a:cubicBezTo>
                <a:close/>
                <a:moveTo>
                  <a:pt x="2126" y="1762"/>
                </a:moveTo>
                <a:cubicBezTo>
                  <a:pt x="2117" y="1767"/>
                  <a:pt x="2105" y="1769"/>
                  <a:pt x="2100" y="1779"/>
                </a:cubicBezTo>
                <a:cubicBezTo>
                  <a:pt x="2165" y="1782"/>
                  <a:pt x="2202" y="1756"/>
                  <a:pt x="2230" y="1721"/>
                </a:cubicBezTo>
                <a:cubicBezTo>
                  <a:pt x="2232" y="1721"/>
                  <a:pt x="2232" y="1718"/>
                  <a:pt x="2227" y="1719"/>
                </a:cubicBezTo>
                <a:cubicBezTo>
                  <a:pt x="2189" y="1728"/>
                  <a:pt x="2154" y="1747"/>
                  <a:pt x="2126" y="1762"/>
                </a:cubicBezTo>
                <a:close/>
                <a:moveTo>
                  <a:pt x="967" y="1830"/>
                </a:moveTo>
                <a:cubicBezTo>
                  <a:pt x="946" y="1864"/>
                  <a:pt x="926" y="1901"/>
                  <a:pt x="913" y="1943"/>
                </a:cubicBezTo>
                <a:cubicBezTo>
                  <a:pt x="942" y="1957"/>
                  <a:pt x="982" y="1947"/>
                  <a:pt x="1012" y="1950"/>
                </a:cubicBezTo>
                <a:cubicBezTo>
                  <a:pt x="1022" y="1951"/>
                  <a:pt x="1036" y="1957"/>
                  <a:pt x="1046" y="1960"/>
                </a:cubicBezTo>
                <a:cubicBezTo>
                  <a:pt x="1092" y="1973"/>
                  <a:pt x="1116" y="1999"/>
                  <a:pt x="1150" y="2018"/>
                </a:cubicBezTo>
                <a:cubicBezTo>
                  <a:pt x="1153" y="1987"/>
                  <a:pt x="1154" y="1954"/>
                  <a:pt x="1157" y="1924"/>
                </a:cubicBezTo>
                <a:cubicBezTo>
                  <a:pt x="1145" y="1902"/>
                  <a:pt x="1135" y="1880"/>
                  <a:pt x="1126" y="1856"/>
                </a:cubicBezTo>
                <a:cubicBezTo>
                  <a:pt x="1069" y="1851"/>
                  <a:pt x="1021" y="1837"/>
                  <a:pt x="967" y="1830"/>
                </a:cubicBezTo>
                <a:close/>
                <a:moveTo>
                  <a:pt x="750" y="1943"/>
                </a:moveTo>
                <a:cubicBezTo>
                  <a:pt x="783" y="1951"/>
                  <a:pt x="796" y="1917"/>
                  <a:pt x="812" y="1900"/>
                </a:cubicBezTo>
                <a:cubicBezTo>
                  <a:pt x="806" y="1868"/>
                  <a:pt x="790" y="1833"/>
                  <a:pt x="759" y="1835"/>
                </a:cubicBezTo>
                <a:cubicBezTo>
                  <a:pt x="796" y="1858"/>
                  <a:pt x="788" y="1928"/>
                  <a:pt x="750" y="1943"/>
                </a:cubicBezTo>
                <a:close/>
                <a:moveTo>
                  <a:pt x="1169" y="1859"/>
                </a:moveTo>
                <a:cubicBezTo>
                  <a:pt x="1193" y="1876"/>
                  <a:pt x="1229" y="1881"/>
                  <a:pt x="1263" y="1888"/>
                </a:cubicBezTo>
                <a:cubicBezTo>
                  <a:pt x="1268" y="1882"/>
                  <a:pt x="1275" y="1874"/>
                  <a:pt x="1282" y="1866"/>
                </a:cubicBezTo>
                <a:cubicBezTo>
                  <a:pt x="1287" y="1860"/>
                  <a:pt x="1301" y="1850"/>
                  <a:pt x="1294" y="1847"/>
                </a:cubicBezTo>
                <a:cubicBezTo>
                  <a:pt x="1264" y="1864"/>
                  <a:pt x="1208" y="1856"/>
                  <a:pt x="1169" y="1859"/>
                </a:cubicBezTo>
                <a:close/>
                <a:moveTo>
                  <a:pt x="1615" y="1912"/>
                </a:moveTo>
                <a:cubicBezTo>
                  <a:pt x="1633" y="1898"/>
                  <a:pt x="1618" y="1863"/>
                  <a:pt x="1605" y="1851"/>
                </a:cubicBezTo>
                <a:cubicBezTo>
                  <a:pt x="1604" y="1876"/>
                  <a:pt x="1608" y="1895"/>
                  <a:pt x="1615" y="1912"/>
                </a:cubicBezTo>
                <a:close/>
                <a:moveTo>
                  <a:pt x="1576" y="1931"/>
                </a:moveTo>
                <a:cubicBezTo>
                  <a:pt x="1598" y="1918"/>
                  <a:pt x="1587" y="1881"/>
                  <a:pt x="1572" y="1866"/>
                </a:cubicBezTo>
                <a:cubicBezTo>
                  <a:pt x="1570" y="1866"/>
                  <a:pt x="1568" y="1866"/>
                  <a:pt x="1567" y="1866"/>
                </a:cubicBezTo>
                <a:cubicBezTo>
                  <a:pt x="1560" y="1889"/>
                  <a:pt x="1575" y="1909"/>
                  <a:pt x="1576" y="1931"/>
                </a:cubicBezTo>
                <a:close/>
                <a:moveTo>
                  <a:pt x="1533" y="1945"/>
                </a:moveTo>
                <a:cubicBezTo>
                  <a:pt x="1543" y="1940"/>
                  <a:pt x="1545" y="1927"/>
                  <a:pt x="1550" y="1917"/>
                </a:cubicBezTo>
                <a:cubicBezTo>
                  <a:pt x="1542" y="1905"/>
                  <a:pt x="1541" y="1887"/>
                  <a:pt x="1528" y="1880"/>
                </a:cubicBezTo>
                <a:cubicBezTo>
                  <a:pt x="1514" y="1899"/>
                  <a:pt x="1525" y="1928"/>
                  <a:pt x="1533" y="1945"/>
                </a:cubicBezTo>
                <a:close/>
                <a:moveTo>
                  <a:pt x="1458" y="1972"/>
                </a:moveTo>
                <a:cubicBezTo>
                  <a:pt x="1438" y="1936"/>
                  <a:pt x="1430" y="1907"/>
                  <a:pt x="1388" y="1900"/>
                </a:cubicBezTo>
                <a:cubicBezTo>
                  <a:pt x="1389" y="1903"/>
                  <a:pt x="1387" y="1905"/>
                  <a:pt x="1386" y="1907"/>
                </a:cubicBezTo>
                <a:cubicBezTo>
                  <a:pt x="1382" y="1932"/>
                  <a:pt x="1380" y="1957"/>
                  <a:pt x="1376" y="1982"/>
                </a:cubicBezTo>
                <a:cubicBezTo>
                  <a:pt x="1373" y="2006"/>
                  <a:pt x="1373" y="2034"/>
                  <a:pt x="1367" y="2056"/>
                </a:cubicBezTo>
                <a:cubicBezTo>
                  <a:pt x="1359" y="2086"/>
                  <a:pt x="1335" y="2116"/>
                  <a:pt x="1328" y="2143"/>
                </a:cubicBezTo>
                <a:cubicBezTo>
                  <a:pt x="1339" y="2181"/>
                  <a:pt x="1350" y="2219"/>
                  <a:pt x="1369" y="2249"/>
                </a:cubicBezTo>
                <a:cubicBezTo>
                  <a:pt x="1410" y="2191"/>
                  <a:pt x="1460" y="2141"/>
                  <a:pt x="1507" y="2088"/>
                </a:cubicBezTo>
                <a:cubicBezTo>
                  <a:pt x="1496" y="2042"/>
                  <a:pt x="1477" y="2006"/>
                  <a:pt x="1458" y="1972"/>
                </a:cubicBezTo>
                <a:close/>
                <a:moveTo>
                  <a:pt x="530" y="1958"/>
                </a:moveTo>
                <a:cubicBezTo>
                  <a:pt x="519" y="1958"/>
                  <a:pt x="505" y="1971"/>
                  <a:pt x="494" y="1979"/>
                </a:cubicBezTo>
                <a:cubicBezTo>
                  <a:pt x="482" y="1989"/>
                  <a:pt x="467" y="1998"/>
                  <a:pt x="463" y="2008"/>
                </a:cubicBezTo>
                <a:cubicBezTo>
                  <a:pt x="472" y="2038"/>
                  <a:pt x="501" y="2047"/>
                  <a:pt x="525" y="2061"/>
                </a:cubicBezTo>
                <a:cubicBezTo>
                  <a:pt x="523" y="2047"/>
                  <a:pt x="516" y="2024"/>
                  <a:pt x="516" y="2015"/>
                </a:cubicBezTo>
                <a:cubicBezTo>
                  <a:pt x="528" y="2013"/>
                  <a:pt x="549" y="2020"/>
                  <a:pt x="566" y="2020"/>
                </a:cubicBezTo>
                <a:cubicBezTo>
                  <a:pt x="558" y="1992"/>
                  <a:pt x="558" y="1957"/>
                  <a:pt x="530" y="1958"/>
                </a:cubicBezTo>
                <a:close/>
                <a:moveTo>
                  <a:pt x="988" y="2025"/>
                </a:moveTo>
                <a:cubicBezTo>
                  <a:pt x="1028" y="2043"/>
                  <a:pt x="1077" y="2072"/>
                  <a:pt x="1130" y="2066"/>
                </a:cubicBezTo>
                <a:cubicBezTo>
                  <a:pt x="1113" y="2051"/>
                  <a:pt x="1097" y="2034"/>
                  <a:pt x="1082" y="2015"/>
                </a:cubicBezTo>
                <a:cubicBezTo>
                  <a:pt x="1040" y="1997"/>
                  <a:pt x="986" y="1976"/>
                  <a:pt x="923" y="1986"/>
                </a:cubicBezTo>
                <a:cubicBezTo>
                  <a:pt x="941" y="2005"/>
                  <a:pt x="962" y="2013"/>
                  <a:pt x="988" y="2025"/>
                </a:cubicBezTo>
                <a:close/>
                <a:moveTo>
                  <a:pt x="1244" y="1991"/>
                </a:moveTo>
                <a:cubicBezTo>
                  <a:pt x="1243" y="1989"/>
                  <a:pt x="1242" y="1988"/>
                  <a:pt x="1239" y="1989"/>
                </a:cubicBezTo>
                <a:cubicBezTo>
                  <a:pt x="1219" y="1998"/>
                  <a:pt x="1210" y="2017"/>
                  <a:pt x="1212" y="2049"/>
                </a:cubicBezTo>
                <a:cubicBezTo>
                  <a:pt x="1233" y="2040"/>
                  <a:pt x="1244" y="2022"/>
                  <a:pt x="1244" y="1991"/>
                </a:cubicBezTo>
                <a:close/>
                <a:moveTo>
                  <a:pt x="1261" y="2054"/>
                </a:moveTo>
                <a:cubicBezTo>
                  <a:pt x="1273" y="2039"/>
                  <a:pt x="1284" y="2024"/>
                  <a:pt x="1282" y="1996"/>
                </a:cubicBezTo>
                <a:cubicBezTo>
                  <a:pt x="1261" y="1999"/>
                  <a:pt x="1247" y="2032"/>
                  <a:pt x="1261" y="2054"/>
                </a:cubicBezTo>
                <a:close/>
                <a:moveTo>
                  <a:pt x="1304" y="2056"/>
                </a:moveTo>
                <a:cubicBezTo>
                  <a:pt x="1315" y="2042"/>
                  <a:pt x="1334" y="2020"/>
                  <a:pt x="1321" y="1996"/>
                </a:cubicBezTo>
                <a:cubicBezTo>
                  <a:pt x="1298" y="2000"/>
                  <a:pt x="1287" y="2041"/>
                  <a:pt x="1304" y="2056"/>
                </a:cubicBezTo>
                <a:close/>
                <a:moveTo>
                  <a:pt x="894" y="2025"/>
                </a:moveTo>
                <a:cubicBezTo>
                  <a:pt x="872" y="2072"/>
                  <a:pt x="862" y="2131"/>
                  <a:pt x="856" y="2194"/>
                </a:cubicBezTo>
                <a:cubicBezTo>
                  <a:pt x="884" y="2180"/>
                  <a:pt x="908" y="2158"/>
                  <a:pt x="935" y="2141"/>
                </a:cubicBezTo>
                <a:cubicBezTo>
                  <a:pt x="963" y="2123"/>
                  <a:pt x="994" y="2111"/>
                  <a:pt x="1020" y="2090"/>
                </a:cubicBezTo>
                <a:cubicBezTo>
                  <a:pt x="981" y="2065"/>
                  <a:pt x="952" y="2031"/>
                  <a:pt x="894" y="2025"/>
                </a:cubicBezTo>
                <a:close/>
                <a:moveTo>
                  <a:pt x="942" y="2182"/>
                </a:moveTo>
                <a:cubicBezTo>
                  <a:pt x="971" y="2183"/>
                  <a:pt x="987" y="2172"/>
                  <a:pt x="1005" y="2165"/>
                </a:cubicBezTo>
                <a:cubicBezTo>
                  <a:pt x="1029" y="2155"/>
                  <a:pt x="1051" y="2148"/>
                  <a:pt x="1073" y="2141"/>
                </a:cubicBezTo>
                <a:cubicBezTo>
                  <a:pt x="1083" y="2137"/>
                  <a:pt x="1099" y="2137"/>
                  <a:pt x="1104" y="2124"/>
                </a:cubicBezTo>
                <a:cubicBezTo>
                  <a:pt x="1034" y="2117"/>
                  <a:pt x="982" y="2149"/>
                  <a:pt x="942" y="2182"/>
                </a:cubicBezTo>
                <a:close/>
                <a:moveTo>
                  <a:pt x="682" y="2187"/>
                </a:moveTo>
                <a:cubicBezTo>
                  <a:pt x="680" y="2190"/>
                  <a:pt x="680" y="2196"/>
                  <a:pt x="675" y="2196"/>
                </a:cubicBezTo>
                <a:cubicBezTo>
                  <a:pt x="675" y="2216"/>
                  <a:pt x="675" y="2236"/>
                  <a:pt x="675" y="2256"/>
                </a:cubicBezTo>
                <a:cubicBezTo>
                  <a:pt x="691" y="2247"/>
                  <a:pt x="703" y="2233"/>
                  <a:pt x="716" y="2220"/>
                </a:cubicBezTo>
                <a:cubicBezTo>
                  <a:pt x="720" y="2235"/>
                  <a:pt x="718" y="2257"/>
                  <a:pt x="725" y="2269"/>
                </a:cubicBezTo>
                <a:cubicBezTo>
                  <a:pt x="739" y="2246"/>
                  <a:pt x="757" y="2228"/>
                  <a:pt x="766" y="2201"/>
                </a:cubicBezTo>
                <a:cubicBezTo>
                  <a:pt x="738" y="2196"/>
                  <a:pt x="713" y="2188"/>
                  <a:pt x="682" y="2187"/>
                </a:cubicBezTo>
                <a:close/>
                <a:moveTo>
                  <a:pt x="1155" y="2194"/>
                </a:moveTo>
                <a:cubicBezTo>
                  <a:pt x="1142" y="2212"/>
                  <a:pt x="1127" y="2240"/>
                  <a:pt x="1126" y="2261"/>
                </a:cubicBezTo>
                <a:cubicBezTo>
                  <a:pt x="1140" y="2253"/>
                  <a:pt x="1160" y="2238"/>
                  <a:pt x="1171" y="2235"/>
                </a:cubicBezTo>
                <a:cubicBezTo>
                  <a:pt x="1175" y="2247"/>
                  <a:pt x="1171" y="2272"/>
                  <a:pt x="1179" y="2285"/>
                </a:cubicBezTo>
                <a:cubicBezTo>
                  <a:pt x="1195" y="2256"/>
                  <a:pt x="1217" y="2232"/>
                  <a:pt x="1234" y="2203"/>
                </a:cubicBezTo>
                <a:cubicBezTo>
                  <a:pt x="1209" y="2198"/>
                  <a:pt x="1185" y="2193"/>
                  <a:pt x="1155" y="2194"/>
                </a:cubicBezTo>
                <a:close/>
                <a:moveTo>
                  <a:pt x="1581" y="2240"/>
                </a:moveTo>
                <a:cubicBezTo>
                  <a:pt x="1567" y="2253"/>
                  <a:pt x="1561" y="2276"/>
                  <a:pt x="1552" y="2295"/>
                </a:cubicBezTo>
                <a:cubicBezTo>
                  <a:pt x="1570" y="2293"/>
                  <a:pt x="1583" y="2286"/>
                  <a:pt x="1601" y="2283"/>
                </a:cubicBezTo>
                <a:cubicBezTo>
                  <a:pt x="1603" y="2299"/>
                  <a:pt x="1603" y="2316"/>
                  <a:pt x="1610" y="2326"/>
                </a:cubicBezTo>
                <a:cubicBezTo>
                  <a:pt x="1631" y="2305"/>
                  <a:pt x="1643" y="2276"/>
                  <a:pt x="1654" y="2244"/>
                </a:cubicBezTo>
                <a:cubicBezTo>
                  <a:pt x="1632" y="2241"/>
                  <a:pt x="1595" y="2236"/>
                  <a:pt x="1581" y="224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1213" name="Text Box 24"/>
          <p:cNvSpPr txBox="1">
            <a:spLocks noChangeArrowheads="1"/>
          </p:cNvSpPr>
          <p:nvPr/>
        </p:nvSpPr>
        <p:spPr bwMode="auto">
          <a:xfrm>
            <a:off x="1000100" y="1773238"/>
            <a:ext cx="7429552" cy="4196020"/>
          </a:xfrm>
          <a:prstGeom prst="rect">
            <a:avLst/>
          </a:prstGeom>
          <a:noFill/>
          <a:ln w="9525">
            <a:noFill/>
            <a:miter lim="800000"/>
          </a:ln>
        </p:spPr>
        <p:txBody>
          <a:bodyPr wrap="square">
            <a:spAutoFit/>
          </a:bodyPr>
          <a:lstStyle/>
          <a:p>
            <a:pPr algn="just">
              <a:lnSpc>
                <a:spcPts val="4000"/>
              </a:lnSpc>
            </a:pPr>
            <a:r>
              <a:rPr lang="zh-CN" altLang="en-US" sz="2400" b="1" dirty="0">
                <a:solidFill>
                  <a:schemeClr val="bg1"/>
                </a:solidFill>
                <a:latin typeface="微软雅黑" panose="020B0503020204020204" pitchFamily="34" charset="-122"/>
                <a:ea typeface="微软雅黑" panose="020B0503020204020204" pitchFamily="34" charset="-122"/>
              </a:rPr>
              <a:t>       全体教师全年完成公外本科生及英语专业研究生教学</a:t>
            </a:r>
            <a:r>
              <a:rPr lang="en-US" altLang="zh-CN" sz="2400" b="1" dirty="0">
                <a:solidFill>
                  <a:schemeClr val="bg1"/>
                </a:solidFill>
                <a:latin typeface="微软雅黑" panose="020B0503020204020204" pitchFamily="34" charset="-122"/>
                <a:ea typeface="微软雅黑" panose="020B0503020204020204" pitchFamily="34" charset="-122"/>
              </a:rPr>
              <a:t>6500</a:t>
            </a:r>
            <a:r>
              <a:rPr lang="zh-CN" altLang="en-US" sz="2400" b="1" dirty="0">
                <a:solidFill>
                  <a:schemeClr val="bg1"/>
                </a:solidFill>
                <a:latin typeface="微软雅黑" panose="020B0503020204020204" pitchFamily="34" charset="-122"/>
                <a:ea typeface="微软雅黑" panose="020B0503020204020204" pitchFamily="34" charset="-122"/>
              </a:rPr>
              <a:t>学时，人均达</a:t>
            </a:r>
            <a:r>
              <a:rPr lang="en-US" altLang="zh-CN" sz="2400" b="1" dirty="0">
                <a:solidFill>
                  <a:schemeClr val="bg1"/>
                </a:solidFill>
                <a:latin typeface="微软雅黑" panose="020B0503020204020204" pitchFamily="34" charset="-122"/>
                <a:ea typeface="微软雅黑" panose="020B0503020204020204" pitchFamily="34" charset="-122"/>
              </a:rPr>
              <a:t>320</a:t>
            </a:r>
            <a:r>
              <a:rPr lang="zh-CN" altLang="en-US" sz="2400" b="1" dirty="0">
                <a:solidFill>
                  <a:schemeClr val="bg1"/>
                </a:solidFill>
                <a:latin typeface="微软雅黑" panose="020B0503020204020204" pitchFamily="34" charset="-122"/>
                <a:ea typeface="微软雅黑" panose="020B0503020204020204" pitchFamily="34" charset="-122"/>
              </a:rPr>
              <a:t>学时，占比</a:t>
            </a:r>
            <a:r>
              <a:rPr lang="en-US" altLang="zh-CN" sz="2400" b="1" dirty="0">
                <a:solidFill>
                  <a:schemeClr val="bg1"/>
                </a:solidFill>
                <a:latin typeface="微软雅黑" panose="020B0503020204020204" pitchFamily="34" charset="-122"/>
                <a:ea typeface="微软雅黑" panose="020B0503020204020204" pitchFamily="34" charset="-122"/>
              </a:rPr>
              <a:t>55%</a:t>
            </a:r>
            <a:r>
              <a:rPr lang="zh-CN" altLang="en-US" sz="2400" b="1" dirty="0">
                <a:solidFill>
                  <a:schemeClr val="bg1"/>
                </a:solidFill>
                <a:latin typeface="微软雅黑" panose="020B0503020204020204" pitchFamily="34" charset="-122"/>
                <a:ea typeface="微软雅黑" panose="020B0503020204020204" pitchFamily="34" charset="-122"/>
              </a:rPr>
              <a:t>的党员教师贡献度达</a:t>
            </a:r>
            <a:r>
              <a:rPr lang="en-US" altLang="zh-CN" sz="2400" b="1" dirty="0">
                <a:solidFill>
                  <a:schemeClr val="bg1"/>
                </a:solidFill>
                <a:latin typeface="微软雅黑" panose="020B0503020204020204" pitchFamily="34" charset="-122"/>
                <a:ea typeface="微软雅黑" panose="020B0503020204020204" pitchFamily="34" charset="-122"/>
              </a:rPr>
              <a:t>70%</a:t>
            </a:r>
            <a:r>
              <a:rPr lang="zh-CN" altLang="en-US" sz="2400" b="1" dirty="0">
                <a:solidFill>
                  <a:schemeClr val="bg1"/>
                </a:solidFill>
                <a:latin typeface="微软雅黑" panose="020B0503020204020204" pitchFamily="34" charset="-122"/>
                <a:ea typeface="微软雅黑" panose="020B0503020204020204" pitchFamily="34" charset="-122"/>
              </a:rPr>
              <a:t>；</a:t>
            </a:r>
          </a:p>
          <a:p>
            <a:pPr algn="just">
              <a:lnSpc>
                <a:spcPts val="4000"/>
              </a:lnSpc>
            </a:pPr>
            <a:r>
              <a:rPr lang="zh-CN" altLang="en-US" sz="2400" b="1" dirty="0" smtClean="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占比</a:t>
            </a:r>
            <a:r>
              <a:rPr lang="en-US" altLang="zh-CN" sz="2400" b="1" dirty="0">
                <a:solidFill>
                  <a:schemeClr val="bg1"/>
                </a:solidFill>
                <a:latin typeface="微软雅黑" panose="020B0503020204020204" pitchFamily="34" charset="-122"/>
                <a:ea typeface="微软雅黑" panose="020B0503020204020204" pitchFamily="34" charset="-122"/>
              </a:rPr>
              <a:t>55%</a:t>
            </a:r>
            <a:r>
              <a:rPr lang="zh-CN" altLang="en-US" sz="2400" b="1" dirty="0">
                <a:solidFill>
                  <a:schemeClr val="bg1"/>
                </a:solidFill>
                <a:latin typeface="微软雅黑" panose="020B0503020204020204" pitchFamily="34" charset="-122"/>
                <a:ea typeface="微软雅黑" panose="020B0503020204020204" pitchFamily="34" charset="-122"/>
              </a:rPr>
              <a:t>的党员教师在发表论文、省级以上立项、科研教研获奖、省级以上赛事获奖等方面的贡献度分别达到</a:t>
            </a:r>
            <a:r>
              <a:rPr lang="en-US" altLang="zh-CN" sz="2400" b="1" dirty="0">
                <a:solidFill>
                  <a:schemeClr val="bg1"/>
                </a:solidFill>
                <a:latin typeface="微软雅黑" panose="020B0503020204020204" pitchFamily="34" charset="-122"/>
                <a:ea typeface="微软雅黑" panose="020B0503020204020204" pitchFamily="34" charset="-122"/>
              </a:rPr>
              <a:t>80.0%</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85.0%</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82%</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100%</a:t>
            </a:r>
            <a:r>
              <a:rPr lang="zh-CN" altLang="en-US" sz="2400" b="1" dirty="0">
                <a:solidFill>
                  <a:schemeClr val="bg1"/>
                </a:solidFill>
                <a:latin typeface="微软雅黑" panose="020B0503020204020204" pitchFamily="34" charset="-122"/>
                <a:ea typeface="微软雅黑" panose="020B0503020204020204" pitchFamily="34" charset="-122"/>
              </a:rPr>
              <a:t>，党支部推动中心工作的战斗堡垒作用得到落实，党员引领教学教研工作的先锋模范作用得到实现。</a:t>
            </a:r>
          </a:p>
        </p:txBody>
      </p:sp>
      <p:grpSp>
        <p:nvGrpSpPr>
          <p:cNvPr id="17" name="组合 40"/>
          <p:cNvGrpSpPr/>
          <p:nvPr/>
        </p:nvGrpSpPr>
        <p:grpSpPr bwMode="auto">
          <a:xfrm>
            <a:off x="1285852" y="500042"/>
            <a:ext cx="7142214" cy="541337"/>
            <a:chOff x="1701352" y="4679167"/>
            <a:chExt cx="5184094" cy="541414"/>
          </a:xfrm>
        </p:grpSpPr>
        <p:grpSp>
          <p:nvGrpSpPr>
            <p:cNvPr id="18" name="组合 41"/>
            <p:cNvGrpSpPr/>
            <p:nvPr/>
          </p:nvGrpSpPr>
          <p:grpSpPr bwMode="auto">
            <a:xfrm>
              <a:off x="2565446" y="4679167"/>
              <a:ext cx="4320000" cy="541414"/>
              <a:chOff x="2565446" y="4679167"/>
              <a:chExt cx="4320000" cy="541414"/>
            </a:xfrm>
          </p:grpSpPr>
          <p:sp>
            <p:nvSpPr>
              <p:cNvPr id="26" name="平行四边形 25"/>
              <p:cNvSpPr/>
              <p:nvPr/>
            </p:nvSpPr>
            <p:spPr>
              <a:xfrm>
                <a:off x="2565446" y="4679167"/>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sp>
            <p:nvSpPr>
              <p:cNvPr id="27" name="平行四边形 26"/>
              <p:cNvSpPr/>
              <p:nvPr/>
            </p:nvSpPr>
            <p:spPr>
              <a:xfrm>
                <a:off x="2624400" y="4723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助推教学团队教研工作有成果</a:t>
                </a:r>
              </a:p>
            </p:txBody>
          </p:sp>
        </p:grpSp>
        <p:grpSp>
          <p:nvGrpSpPr>
            <p:cNvPr id="19" name="组合 42"/>
            <p:cNvGrpSpPr/>
            <p:nvPr/>
          </p:nvGrpSpPr>
          <p:grpSpPr bwMode="auto">
            <a:xfrm>
              <a:off x="1701352" y="4679167"/>
              <a:ext cx="720080" cy="541414"/>
              <a:chOff x="1701352" y="4679167"/>
              <a:chExt cx="720080" cy="541414"/>
            </a:xfrm>
          </p:grpSpPr>
          <p:grpSp>
            <p:nvGrpSpPr>
              <p:cNvPr id="22" name="组合 43"/>
              <p:cNvGrpSpPr/>
              <p:nvPr/>
            </p:nvGrpSpPr>
            <p:grpSpPr bwMode="auto">
              <a:xfrm>
                <a:off x="1701352" y="4679167"/>
                <a:ext cx="720080" cy="541414"/>
                <a:chOff x="1701352" y="4679167"/>
                <a:chExt cx="720080" cy="541414"/>
              </a:xfrm>
            </p:grpSpPr>
            <p:sp>
              <p:nvSpPr>
                <p:cNvPr id="24" name="平行四边形 23"/>
                <p:cNvSpPr/>
                <p:nvPr/>
              </p:nvSpPr>
              <p:spPr>
                <a:xfrm>
                  <a:off x="1701352" y="4679167"/>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sp>
              <p:nvSpPr>
                <p:cNvPr id="25" name="平行四边形 24"/>
                <p:cNvSpPr/>
                <p:nvPr/>
              </p:nvSpPr>
              <p:spPr>
                <a:xfrm>
                  <a:off x="1749600" y="4723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cstate="print"/>
              <a:stretch>
                <a:fillRect/>
              </a:stretch>
            </p:blipFill>
            <p:spPr>
              <a:xfrm>
                <a:off x="1836314" y="4752202"/>
                <a:ext cx="431876"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p:nvPr/>
        </p:nvSpPr>
        <p:spPr bwMode="gray">
          <a:xfrm>
            <a:off x="1055688" y="2397125"/>
            <a:ext cx="7016750" cy="3106738"/>
          </a:xfrm>
          <a:custGeom>
            <a:avLst/>
            <a:gdLst/>
            <a:ahLst/>
            <a:cxnLst>
              <a:cxn ang="0">
                <a:pos x="496" y="157"/>
              </a:cxn>
              <a:cxn ang="0">
                <a:pos x="0" y="0"/>
              </a:cxn>
              <a:cxn ang="0">
                <a:pos x="231" y="124"/>
              </a:cxn>
              <a:cxn ang="0">
                <a:pos x="4282" y="2025"/>
              </a:cxn>
              <a:cxn ang="0">
                <a:pos x="3974" y="2298"/>
              </a:cxn>
              <a:cxn ang="0">
                <a:pos x="5190" y="2065"/>
              </a:cxn>
              <a:cxn ang="0">
                <a:pos x="5039" y="1268"/>
              </a:cxn>
              <a:cxn ang="0">
                <a:pos x="4748" y="1507"/>
              </a:cxn>
              <a:cxn ang="0">
                <a:pos x="496" y="157"/>
              </a:cxn>
            </a:cxnLst>
            <a:rect l="0" t="0" r="r" b="b"/>
            <a:pathLst>
              <a:path w="5190" h="2298">
                <a:moveTo>
                  <a:pt x="496" y="157"/>
                </a:moveTo>
                <a:lnTo>
                  <a:pt x="0" y="0"/>
                </a:lnTo>
                <a:lnTo>
                  <a:pt x="231" y="124"/>
                </a:lnTo>
                <a:lnTo>
                  <a:pt x="4282" y="2025"/>
                </a:lnTo>
                <a:lnTo>
                  <a:pt x="3974" y="2298"/>
                </a:lnTo>
                <a:lnTo>
                  <a:pt x="5190" y="2065"/>
                </a:lnTo>
                <a:lnTo>
                  <a:pt x="5039" y="1268"/>
                </a:lnTo>
                <a:lnTo>
                  <a:pt x="4748" y="1507"/>
                </a:lnTo>
                <a:lnTo>
                  <a:pt x="496" y="157"/>
                </a:lnTo>
                <a:close/>
              </a:path>
            </a:pathLst>
          </a:custGeom>
          <a:gradFill rotWithShape="1">
            <a:gsLst>
              <a:gs pos="0">
                <a:schemeClr val="hlink">
                  <a:gamma/>
                  <a:shade val="40000"/>
                  <a:invGamma/>
                </a:schemeClr>
              </a:gs>
              <a:gs pos="50000">
                <a:schemeClr val="hlink"/>
              </a:gs>
              <a:gs pos="100000">
                <a:schemeClr val="hlink">
                  <a:gamma/>
                  <a:shade val="40000"/>
                  <a:invGamma/>
                </a:schemeClr>
              </a:gs>
            </a:gsLst>
            <a:lin ang="2700000" scaled="1"/>
          </a:gradFill>
          <a:ln w="9525" cap="flat" cmpd="sng">
            <a:noFill/>
            <a:prstDash val="solid"/>
            <a:round/>
          </a:ln>
          <a:effectLst/>
        </p:spPr>
        <p:txBody>
          <a:bodyPr wrap="none" anchor="ctr"/>
          <a:lstStyle/>
          <a:p>
            <a:pPr>
              <a:defRPr/>
            </a:pPr>
            <a:endParaRPr lang="zh-CN" altLang="en-US"/>
          </a:p>
        </p:txBody>
      </p:sp>
      <p:sp>
        <p:nvSpPr>
          <p:cNvPr id="52226" name="AutoShape 10"/>
          <p:cNvSpPr>
            <a:spLocks noChangeArrowheads="1"/>
          </p:cNvSpPr>
          <p:nvPr/>
        </p:nvSpPr>
        <p:spPr bwMode="gray">
          <a:xfrm>
            <a:off x="2076450" y="2728913"/>
            <a:ext cx="214313" cy="131762"/>
          </a:xfrm>
          <a:prstGeom prst="can">
            <a:avLst>
              <a:gd name="adj" fmla="val 39796"/>
            </a:avLst>
          </a:prstGeom>
          <a:gradFill rotWithShape="1">
            <a:gsLst>
              <a:gs pos="0">
                <a:srgbClr val="008000"/>
              </a:gs>
              <a:gs pos="50000">
                <a:srgbClr val="A4D2A4"/>
              </a:gs>
              <a:gs pos="100000">
                <a:srgbClr val="008000"/>
              </a:gs>
            </a:gsLst>
            <a:lin ang="0" scaled="1"/>
          </a:gradFill>
          <a:ln w="9525">
            <a:noFill/>
            <a:round/>
          </a:ln>
        </p:spPr>
        <p:txBody>
          <a:bodyPr wrap="none" anchor="ctr"/>
          <a:lstStyle/>
          <a:p>
            <a:endParaRPr lang="zh-CN" altLang="en-US"/>
          </a:p>
        </p:txBody>
      </p:sp>
      <p:sp>
        <p:nvSpPr>
          <p:cNvPr id="52227" name="AutoShape 11"/>
          <p:cNvSpPr>
            <a:spLocks noChangeArrowheads="1"/>
          </p:cNvSpPr>
          <p:nvPr/>
        </p:nvSpPr>
        <p:spPr bwMode="gray">
          <a:xfrm>
            <a:off x="2935288" y="3041650"/>
            <a:ext cx="250825" cy="182563"/>
          </a:xfrm>
          <a:prstGeom prst="can">
            <a:avLst>
              <a:gd name="adj" fmla="val 27343"/>
            </a:avLst>
          </a:prstGeom>
          <a:gradFill rotWithShape="1">
            <a:gsLst>
              <a:gs pos="0">
                <a:srgbClr val="008000"/>
              </a:gs>
              <a:gs pos="50000">
                <a:srgbClr val="A4D2A4"/>
              </a:gs>
              <a:gs pos="100000">
                <a:srgbClr val="008000"/>
              </a:gs>
            </a:gsLst>
            <a:lin ang="0" scaled="1"/>
          </a:gradFill>
          <a:ln w="9525">
            <a:noFill/>
            <a:round/>
          </a:ln>
        </p:spPr>
        <p:txBody>
          <a:bodyPr wrap="none" anchor="ctr"/>
          <a:lstStyle/>
          <a:p>
            <a:endParaRPr lang="zh-CN" altLang="en-US"/>
          </a:p>
        </p:txBody>
      </p:sp>
      <p:sp>
        <p:nvSpPr>
          <p:cNvPr id="52228" name="AutoShape 12"/>
          <p:cNvSpPr>
            <a:spLocks noChangeArrowheads="1"/>
          </p:cNvSpPr>
          <p:nvPr/>
        </p:nvSpPr>
        <p:spPr bwMode="gray">
          <a:xfrm>
            <a:off x="3870325" y="3343275"/>
            <a:ext cx="341313" cy="290513"/>
          </a:xfrm>
          <a:prstGeom prst="can">
            <a:avLst>
              <a:gd name="adj" fmla="val 25000"/>
            </a:avLst>
          </a:prstGeom>
          <a:gradFill rotWithShape="1">
            <a:gsLst>
              <a:gs pos="0">
                <a:srgbClr val="008000"/>
              </a:gs>
              <a:gs pos="50000">
                <a:srgbClr val="A4D2A4"/>
              </a:gs>
              <a:gs pos="100000">
                <a:srgbClr val="008000"/>
              </a:gs>
            </a:gsLst>
            <a:lin ang="0" scaled="1"/>
          </a:gradFill>
          <a:ln w="9525">
            <a:noFill/>
            <a:round/>
          </a:ln>
        </p:spPr>
        <p:txBody>
          <a:bodyPr wrap="none" anchor="ctr"/>
          <a:lstStyle/>
          <a:p>
            <a:endParaRPr lang="zh-CN" altLang="en-US"/>
          </a:p>
        </p:txBody>
      </p:sp>
      <p:sp>
        <p:nvSpPr>
          <p:cNvPr id="52229" name="AutoShape 14"/>
          <p:cNvSpPr>
            <a:spLocks noChangeArrowheads="1"/>
          </p:cNvSpPr>
          <p:nvPr/>
        </p:nvSpPr>
        <p:spPr bwMode="gray">
          <a:xfrm>
            <a:off x="6119813" y="3965575"/>
            <a:ext cx="536575" cy="647700"/>
          </a:xfrm>
          <a:prstGeom prst="can">
            <a:avLst>
              <a:gd name="adj" fmla="val 21420"/>
            </a:avLst>
          </a:prstGeom>
          <a:gradFill rotWithShape="1">
            <a:gsLst>
              <a:gs pos="0">
                <a:srgbClr val="008000"/>
              </a:gs>
              <a:gs pos="50000">
                <a:srgbClr val="A4D2A4"/>
              </a:gs>
              <a:gs pos="100000">
                <a:srgbClr val="008000"/>
              </a:gs>
            </a:gsLst>
            <a:lin ang="0" scaled="1"/>
          </a:gradFill>
          <a:ln w="9525">
            <a:noFill/>
            <a:round/>
          </a:ln>
        </p:spPr>
        <p:txBody>
          <a:bodyPr wrap="none" anchor="ctr"/>
          <a:lstStyle/>
          <a:p>
            <a:endParaRPr lang="zh-CN" altLang="en-US"/>
          </a:p>
        </p:txBody>
      </p:sp>
      <p:sp>
        <p:nvSpPr>
          <p:cNvPr id="52230" name="AutoShape 15"/>
          <p:cNvSpPr>
            <a:spLocks noChangeArrowheads="1"/>
          </p:cNvSpPr>
          <p:nvPr/>
        </p:nvSpPr>
        <p:spPr bwMode="gray">
          <a:xfrm>
            <a:off x="4968875" y="3705225"/>
            <a:ext cx="422275" cy="404813"/>
          </a:xfrm>
          <a:prstGeom prst="can">
            <a:avLst>
              <a:gd name="adj" fmla="val 21667"/>
            </a:avLst>
          </a:prstGeom>
          <a:gradFill rotWithShape="1">
            <a:gsLst>
              <a:gs pos="0">
                <a:srgbClr val="008000"/>
              </a:gs>
              <a:gs pos="50000">
                <a:srgbClr val="A4D2A4"/>
              </a:gs>
              <a:gs pos="100000">
                <a:srgbClr val="008000"/>
              </a:gs>
            </a:gsLst>
            <a:lin ang="0" scaled="1"/>
          </a:gradFill>
          <a:ln w="9525">
            <a:noFill/>
            <a:round/>
          </a:ln>
        </p:spPr>
        <p:txBody>
          <a:bodyPr wrap="none" anchor="ctr"/>
          <a:lstStyle/>
          <a:p>
            <a:endParaRPr lang="zh-CN" altLang="en-US"/>
          </a:p>
        </p:txBody>
      </p:sp>
      <p:sp>
        <p:nvSpPr>
          <p:cNvPr id="52231" name="Text Box 16"/>
          <p:cNvSpPr txBox="1">
            <a:spLocks noChangeArrowheads="1"/>
          </p:cNvSpPr>
          <p:nvPr/>
        </p:nvSpPr>
        <p:spPr bwMode="black">
          <a:xfrm>
            <a:off x="1692275" y="2133600"/>
            <a:ext cx="969963" cy="336550"/>
          </a:xfrm>
          <a:prstGeom prst="rect">
            <a:avLst/>
          </a:prstGeom>
          <a:noFill/>
          <a:ln w="9525" algn="ctr">
            <a:noFill/>
            <a:miter lim="800000"/>
          </a:ln>
        </p:spPr>
        <p:txBody>
          <a:bodyPr>
            <a:spAutoFit/>
          </a:bodyPr>
          <a:lstStyle/>
          <a:p>
            <a:pPr eaLnBrk="0" hangingPunct="0">
              <a:spcBef>
                <a:spcPct val="50000"/>
              </a:spcBef>
            </a:pPr>
            <a:r>
              <a:rPr lang="en-US" altLang="zh-CN" sz="1600" b="1"/>
              <a:t>70%</a:t>
            </a:r>
          </a:p>
        </p:txBody>
      </p:sp>
      <p:sp>
        <p:nvSpPr>
          <p:cNvPr id="52232" name="Text Box 17"/>
          <p:cNvSpPr txBox="1">
            <a:spLocks noChangeArrowheads="1"/>
          </p:cNvSpPr>
          <p:nvPr/>
        </p:nvSpPr>
        <p:spPr bwMode="black">
          <a:xfrm>
            <a:off x="2627313" y="2133600"/>
            <a:ext cx="866775" cy="336550"/>
          </a:xfrm>
          <a:prstGeom prst="rect">
            <a:avLst/>
          </a:prstGeom>
          <a:noFill/>
          <a:ln w="9525" algn="ctr">
            <a:noFill/>
            <a:miter lim="800000"/>
          </a:ln>
        </p:spPr>
        <p:txBody>
          <a:bodyPr>
            <a:spAutoFit/>
          </a:bodyPr>
          <a:lstStyle/>
          <a:p>
            <a:pPr eaLnBrk="0" hangingPunct="0">
              <a:spcBef>
                <a:spcPct val="50000"/>
              </a:spcBef>
            </a:pPr>
            <a:r>
              <a:rPr lang="en-US" altLang="zh-CN" sz="1600" b="1"/>
              <a:t>80%</a:t>
            </a:r>
          </a:p>
        </p:txBody>
      </p:sp>
      <p:sp>
        <p:nvSpPr>
          <p:cNvPr id="52233" name="Text Box 18"/>
          <p:cNvSpPr txBox="1">
            <a:spLocks noChangeArrowheads="1"/>
          </p:cNvSpPr>
          <p:nvPr/>
        </p:nvSpPr>
        <p:spPr bwMode="black">
          <a:xfrm>
            <a:off x="3605213" y="2108200"/>
            <a:ext cx="866775" cy="336550"/>
          </a:xfrm>
          <a:prstGeom prst="rect">
            <a:avLst/>
          </a:prstGeom>
          <a:noFill/>
          <a:ln w="9525" algn="ctr">
            <a:noFill/>
            <a:miter lim="800000"/>
          </a:ln>
        </p:spPr>
        <p:txBody>
          <a:bodyPr>
            <a:spAutoFit/>
          </a:bodyPr>
          <a:lstStyle/>
          <a:p>
            <a:pPr eaLnBrk="0" hangingPunct="0">
              <a:spcBef>
                <a:spcPct val="50000"/>
              </a:spcBef>
            </a:pPr>
            <a:r>
              <a:rPr lang="en-US" altLang="zh-CN" sz="1600" b="1"/>
              <a:t>82%</a:t>
            </a:r>
          </a:p>
        </p:txBody>
      </p:sp>
      <p:sp>
        <p:nvSpPr>
          <p:cNvPr id="52234" name="Text Box 19"/>
          <p:cNvSpPr txBox="1">
            <a:spLocks noChangeArrowheads="1"/>
          </p:cNvSpPr>
          <p:nvPr/>
        </p:nvSpPr>
        <p:spPr bwMode="black">
          <a:xfrm>
            <a:off x="4737100" y="2101850"/>
            <a:ext cx="868363" cy="336550"/>
          </a:xfrm>
          <a:prstGeom prst="rect">
            <a:avLst/>
          </a:prstGeom>
          <a:noFill/>
          <a:ln w="9525" algn="ctr">
            <a:noFill/>
            <a:miter lim="800000"/>
          </a:ln>
        </p:spPr>
        <p:txBody>
          <a:bodyPr>
            <a:spAutoFit/>
          </a:bodyPr>
          <a:lstStyle/>
          <a:p>
            <a:pPr eaLnBrk="0" hangingPunct="0">
              <a:spcBef>
                <a:spcPct val="50000"/>
              </a:spcBef>
            </a:pPr>
            <a:r>
              <a:rPr lang="en-US" altLang="zh-CN" sz="1600" b="1"/>
              <a:t>85%</a:t>
            </a:r>
          </a:p>
        </p:txBody>
      </p:sp>
      <p:sp>
        <p:nvSpPr>
          <p:cNvPr id="52235" name="Text Box 20"/>
          <p:cNvSpPr txBox="1">
            <a:spLocks noChangeArrowheads="1"/>
          </p:cNvSpPr>
          <p:nvPr/>
        </p:nvSpPr>
        <p:spPr bwMode="black">
          <a:xfrm>
            <a:off x="5927725" y="2098675"/>
            <a:ext cx="868363" cy="336550"/>
          </a:xfrm>
          <a:prstGeom prst="rect">
            <a:avLst/>
          </a:prstGeom>
          <a:noFill/>
          <a:ln w="9525" algn="ctr">
            <a:noFill/>
            <a:miter lim="800000"/>
          </a:ln>
        </p:spPr>
        <p:txBody>
          <a:bodyPr>
            <a:spAutoFit/>
          </a:bodyPr>
          <a:lstStyle/>
          <a:p>
            <a:pPr eaLnBrk="0" hangingPunct="0">
              <a:spcBef>
                <a:spcPct val="50000"/>
              </a:spcBef>
            </a:pPr>
            <a:r>
              <a:rPr lang="en-US" altLang="zh-CN" sz="1600" b="1"/>
              <a:t>100%</a:t>
            </a:r>
          </a:p>
        </p:txBody>
      </p:sp>
      <p:sp>
        <p:nvSpPr>
          <p:cNvPr id="52236" name="Text Box 23"/>
          <p:cNvSpPr txBox="1">
            <a:spLocks noChangeArrowheads="1"/>
          </p:cNvSpPr>
          <p:nvPr/>
        </p:nvSpPr>
        <p:spPr bwMode="gray">
          <a:xfrm>
            <a:off x="468313" y="2997200"/>
            <a:ext cx="1079500" cy="336550"/>
          </a:xfrm>
          <a:prstGeom prst="rect">
            <a:avLst/>
          </a:prstGeom>
          <a:noFill/>
          <a:ln w="9525" algn="ctr">
            <a:noFill/>
            <a:miter lim="800000"/>
          </a:ln>
        </p:spPr>
        <p:txBody>
          <a:bodyPr>
            <a:spAutoFit/>
          </a:bodyPr>
          <a:lstStyle/>
          <a:p>
            <a:pPr>
              <a:spcBef>
                <a:spcPct val="50000"/>
              </a:spcBef>
            </a:pPr>
            <a:r>
              <a:rPr lang="zh-CN" altLang="en-US" sz="1600" b="1"/>
              <a:t>教学学时</a:t>
            </a:r>
          </a:p>
        </p:txBody>
      </p:sp>
      <p:sp>
        <p:nvSpPr>
          <p:cNvPr id="52237" name="Text Box 24"/>
          <p:cNvSpPr txBox="1">
            <a:spLocks noChangeArrowheads="1"/>
          </p:cNvSpPr>
          <p:nvPr/>
        </p:nvSpPr>
        <p:spPr bwMode="gray">
          <a:xfrm>
            <a:off x="1157288" y="3519488"/>
            <a:ext cx="2405062" cy="336550"/>
          </a:xfrm>
          <a:prstGeom prst="rect">
            <a:avLst/>
          </a:prstGeom>
          <a:noFill/>
          <a:ln w="9525" algn="ctr">
            <a:noFill/>
            <a:miter lim="800000"/>
          </a:ln>
        </p:spPr>
        <p:txBody>
          <a:bodyPr>
            <a:spAutoFit/>
          </a:bodyPr>
          <a:lstStyle/>
          <a:p>
            <a:pPr>
              <a:spcBef>
                <a:spcPct val="50000"/>
              </a:spcBef>
            </a:pPr>
            <a:r>
              <a:rPr lang="en-US" altLang="zh-CN" sz="1400"/>
              <a:t> </a:t>
            </a:r>
            <a:r>
              <a:rPr lang="zh-CN" altLang="en-US" sz="1600" b="1"/>
              <a:t>教研论文</a:t>
            </a:r>
          </a:p>
        </p:txBody>
      </p:sp>
      <p:sp>
        <p:nvSpPr>
          <p:cNvPr id="52238" name="Text Box 25"/>
          <p:cNvSpPr txBox="1">
            <a:spLocks noChangeArrowheads="1"/>
          </p:cNvSpPr>
          <p:nvPr/>
        </p:nvSpPr>
        <p:spPr bwMode="gray">
          <a:xfrm>
            <a:off x="2052638" y="4057650"/>
            <a:ext cx="2406650" cy="336550"/>
          </a:xfrm>
          <a:prstGeom prst="rect">
            <a:avLst/>
          </a:prstGeom>
          <a:noFill/>
          <a:ln w="9525" algn="ctr">
            <a:noFill/>
            <a:miter lim="800000"/>
          </a:ln>
        </p:spPr>
        <p:txBody>
          <a:bodyPr>
            <a:spAutoFit/>
          </a:bodyPr>
          <a:lstStyle/>
          <a:p>
            <a:pPr>
              <a:spcBef>
                <a:spcPct val="50000"/>
              </a:spcBef>
            </a:pPr>
            <a:r>
              <a:rPr lang="en-US" altLang="zh-CN" sz="1400"/>
              <a:t> </a:t>
            </a:r>
            <a:r>
              <a:rPr lang="zh-CN" altLang="en-US" sz="1600" b="1"/>
              <a:t>教研获奖</a:t>
            </a:r>
          </a:p>
        </p:txBody>
      </p:sp>
      <p:sp>
        <p:nvSpPr>
          <p:cNvPr id="52239" name="Text Box 26"/>
          <p:cNvSpPr txBox="1">
            <a:spLocks noChangeArrowheads="1"/>
          </p:cNvSpPr>
          <p:nvPr/>
        </p:nvSpPr>
        <p:spPr bwMode="gray">
          <a:xfrm>
            <a:off x="3205163" y="4594225"/>
            <a:ext cx="2405062" cy="336550"/>
          </a:xfrm>
          <a:prstGeom prst="rect">
            <a:avLst/>
          </a:prstGeom>
          <a:noFill/>
          <a:ln w="9525" algn="ctr">
            <a:noFill/>
            <a:miter lim="800000"/>
          </a:ln>
        </p:spPr>
        <p:txBody>
          <a:bodyPr>
            <a:spAutoFit/>
          </a:bodyPr>
          <a:lstStyle/>
          <a:p>
            <a:pPr>
              <a:spcBef>
                <a:spcPct val="50000"/>
              </a:spcBef>
            </a:pPr>
            <a:r>
              <a:rPr lang="en-US" altLang="zh-CN" sz="1400"/>
              <a:t> </a:t>
            </a:r>
            <a:r>
              <a:rPr lang="zh-CN" altLang="en-US" sz="1600" b="1"/>
              <a:t>教研立项</a:t>
            </a:r>
          </a:p>
        </p:txBody>
      </p:sp>
      <p:sp>
        <p:nvSpPr>
          <p:cNvPr id="52240" name="Text Box 27"/>
          <p:cNvSpPr txBox="1">
            <a:spLocks noChangeArrowheads="1"/>
          </p:cNvSpPr>
          <p:nvPr/>
        </p:nvSpPr>
        <p:spPr bwMode="gray">
          <a:xfrm>
            <a:off x="4094163" y="5214938"/>
            <a:ext cx="2406650" cy="336550"/>
          </a:xfrm>
          <a:prstGeom prst="rect">
            <a:avLst/>
          </a:prstGeom>
          <a:noFill/>
          <a:ln w="9525" algn="ctr">
            <a:noFill/>
            <a:miter lim="800000"/>
          </a:ln>
        </p:spPr>
        <p:txBody>
          <a:bodyPr>
            <a:spAutoFit/>
          </a:bodyPr>
          <a:lstStyle/>
          <a:p>
            <a:pPr>
              <a:spcBef>
                <a:spcPct val="50000"/>
              </a:spcBef>
            </a:pPr>
            <a:r>
              <a:rPr lang="en-US" altLang="zh-CN" sz="1400"/>
              <a:t> </a:t>
            </a:r>
            <a:r>
              <a:rPr lang="zh-CN" altLang="en-US" sz="1600" b="1"/>
              <a:t>赛事获奖</a:t>
            </a:r>
          </a:p>
        </p:txBody>
      </p:sp>
      <p:cxnSp>
        <p:nvCxnSpPr>
          <p:cNvPr id="52241" name="AutoShape 28"/>
          <p:cNvCxnSpPr>
            <a:cxnSpLocks noChangeShapeType="1"/>
            <a:stCxn id="52226" idx="3"/>
            <a:endCxn id="52236" idx="0"/>
          </p:cNvCxnSpPr>
          <p:nvPr/>
        </p:nvCxnSpPr>
        <p:spPr bwMode="gray">
          <a:xfrm rot="5400000">
            <a:off x="1527969" y="2340769"/>
            <a:ext cx="136525" cy="1176337"/>
          </a:xfrm>
          <a:prstGeom prst="bentConnector3">
            <a:avLst>
              <a:gd name="adj1" fmla="val 48838"/>
            </a:avLst>
          </a:prstGeom>
          <a:noFill/>
          <a:ln w="9525">
            <a:solidFill>
              <a:srgbClr val="1C1C1C"/>
            </a:solidFill>
            <a:miter lim="800000"/>
          </a:ln>
        </p:spPr>
      </p:cxnSp>
      <p:cxnSp>
        <p:nvCxnSpPr>
          <p:cNvPr id="52242" name="AutoShape 29"/>
          <p:cNvCxnSpPr>
            <a:cxnSpLocks noChangeShapeType="1"/>
            <a:stCxn id="52227" idx="3"/>
            <a:endCxn id="52237" idx="0"/>
          </p:cNvCxnSpPr>
          <p:nvPr/>
        </p:nvCxnSpPr>
        <p:spPr bwMode="gray">
          <a:xfrm rot="5400000">
            <a:off x="2563019" y="3021807"/>
            <a:ext cx="295275" cy="700087"/>
          </a:xfrm>
          <a:prstGeom prst="bentConnector3">
            <a:avLst>
              <a:gd name="adj1" fmla="val 49463"/>
            </a:avLst>
          </a:prstGeom>
          <a:noFill/>
          <a:ln w="9525">
            <a:solidFill>
              <a:srgbClr val="1C1C1C"/>
            </a:solidFill>
            <a:miter lim="800000"/>
          </a:ln>
        </p:spPr>
      </p:cxnSp>
      <p:cxnSp>
        <p:nvCxnSpPr>
          <p:cNvPr id="52243" name="AutoShape 30"/>
          <p:cNvCxnSpPr>
            <a:cxnSpLocks noChangeShapeType="1"/>
            <a:stCxn id="52228" idx="3"/>
            <a:endCxn id="52238" idx="0"/>
          </p:cNvCxnSpPr>
          <p:nvPr/>
        </p:nvCxnSpPr>
        <p:spPr bwMode="gray">
          <a:xfrm rot="5400000">
            <a:off x="3436938" y="3452813"/>
            <a:ext cx="423862" cy="785812"/>
          </a:xfrm>
          <a:prstGeom prst="bentConnector3">
            <a:avLst>
              <a:gd name="adj1" fmla="val 49815"/>
            </a:avLst>
          </a:prstGeom>
          <a:noFill/>
          <a:ln w="9525">
            <a:solidFill>
              <a:srgbClr val="1C1C1C"/>
            </a:solidFill>
            <a:miter lim="800000"/>
          </a:ln>
        </p:spPr>
      </p:cxnSp>
      <p:cxnSp>
        <p:nvCxnSpPr>
          <p:cNvPr id="52244" name="AutoShape 31"/>
          <p:cNvCxnSpPr>
            <a:cxnSpLocks noChangeShapeType="1"/>
            <a:stCxn id="52230" idx="3"/>
            <a:endCxn id="52239" idx="0"/>
          </p:cNvCxnSpPr>
          <p:nvPr/>
        </p:nvCxnSpPr>
        <p:spPr bwMode="gray">
          <a:xfrm rot="5400000">
            <a:off x="4552157" y="3966369"/>
            <a:ext cx="484187" cy="771525"/>
          </a:xfrm>
          <a:prstGeom prst="bentConnector3">
            <a:avLst>
              <a:gd name="adj1" fmla="val 49838"/>
            </a:avLst>
          </a:prstGeom>
          <a:noFill/>
          <a:ln w="9525">
            <a:solidFill>
              <a:srgbClr val="1C1C1C"/>
            </a:solidFill>
            <a:miter lim="800000"/>
          </a:ln>
        </p:spPr>
      </p:cxnSp>
      <p:cxnSp>
        <p:nvCxnSpPr>
          <p:cNvPr id="52245" name="AutoShape 32"/>
          <p:cNvCxnSpPr>
            <a:cxnSpLocks noChangeShapeType="1"/>
            <a:stCxn id="52229" idx="3"/>
            <a:endCxn id="52240" idx="0"/>
          </p:cNvCxnSpPr>
          <p:nvPr/>
        </p:nvCxnSpPr>
        <p:spPr bwMode="gray">
          <a:xfrm rot="5400000">
            <a:off x="5541962" y="4368801"/>
            <a:ext cx="601663" cy="1090612"/>
          </a:xfrm>
          <a:prstGeom prst="bentConnector3">
            <a:avLst>
              <a:gd name="adj1" fmla="val 49870"/>
            </a:avLst>
          </a:prstGeom>
          <a:noFill/>
          <a:ln w="9525">
            <a:solidFill>
              <a:srgbClr val="1C1C1C"/>
            </a:solidFill>
            <a:miter lim="800000"/>
          </a:ln>
        </p:spPr>
      </p:cxnSp>
      <p:sp>
        <p:nvSpPr>
          <p:cNvPr id="24" name="AutoShape 33"/>
          <p:cNvSpPr>
            <a:spLocks noChangeArrowheads="1"/>
          </p:cNvSpPr>
          <p:nvPr/>
        </p:nvSpPr>
        <p:spPr bwMode="gray">
          <a:xfrm>
            <a:off x="6119813" y="2441575"/>
            <a:ext cx="536575" cy="1639888"/>
          </a:xfrm>
          <a:prstGeom prst="can">
            <a:avLst>
              <a:gd name="adj" fmla="val 27945"/>
            </a:avLst>
          </a:prstGeom>
          <a:gradFill rotWithShape="1">
            <a:gsLst>
              <a:gs pos="0">
                <a:schemeClr val="folHlink"/>
              </a:gs>
              <a:gs pos="50000">
                <a:schemeClr val="folHlink">
                  <a:gamma/>
                  <a:tint val="35686"/>
                  <a:invGamma/>
                </a:schemeClr>
              </a:gs>
              <a:gs pos="100000">
                <a:schemeClr val="folHlink"/>
              </a:gs>
            </a:gsLst>
            <a:lin ang="0" scaled="1"/>
          </a:gradFill>
          <a:ln w="9525">
            <a:noFill/>
            <a:round/>
          </a:ln>
          <a:effectLst/>
        </p:spPr>
        <p:txBody>
          <a:bodyPr wrap="none" anchor="ctr"/>
          <a:lstStyle/>
          <a:p>
            <a:pPr>
              <a:defRPr/>
            </a:pPr>
            <a:endParaRPr lang="zh-CN" altLang="en-US"/>
          </a:p>
        </p:txBody>
      </p:sp>
      <p:sp>
        <p:nvSpPr>
          <p:cNvPr id="25" name="AutoShape 34"/>
          <p:cNvSpPr>
            <a:spLocks noChangeArrowheads="1"/>
          </p:cNvSpPr>
          <p:nvPr/>
        </p:nvSpPr>
        <p:spPr bwMode="gray">
          <a:xfrm>
            <a:off x="4968875" y="2438400"/>
            <a:ext cx="422275" cy="1358900"/>
          </a:xfrm>
          <a:prstGeom prst="can">
            <a:avLst>
              <a:gd name="adj" fmla="val 27398"/>
            </a:avLst>
          </a:prstGeom>
          <a:gradFill rotWithShape="1">
            <a:gsLst>
              <a:gs pos="0">
                <a:schemeClr val="folHlink"/>
              </a:gs>
              <a:gs pos="50000">
                <a:schemeClr val="folHlink">
                  <a:gamma/>
                  <a:tint val="35686"/>
                  <a:invGamma/>
                </a:schemeClr>
              </a:gs>
              <a:gs pos="100000">
                <a:schemeClr val="folHlink"/>
              </a:gs>
            </a:gsLst>
            <a:lin ang="0" scaled="1"/>
          </a:gradFill>
          <a:ln w="9525">
            <a:noFill/>
            <a:round/>
          </a:ln>
          <a:effectLst/>
        </p:spPr>
        <p:txBody>
          <a:bodyPr wrap="none" anchor="ctr"/>
          <a:lstStyle/>
          <a:p>
            <a:pPr>
              <a:defRPr/>
            </a:pPr>
            <a:endParaRPr lang="zh-CN" altLang="en-US"/>
          </a:p>
        </p:txBody>
      </p:sp>
      <p:sp>
        <p:nvSpPr>
          <p:cNvPr id="26" name="AutoShape 35"/>
          <p:cNvSpPr>
            <a:spLocks noChangeArrowheads="1"/>
          </p:cNvSpPr>
          <p:nvPr/>
        </p:nvSpPr>
        <p:spPr bwMode="gray">
          <a:xfrm>
            <a:off x="3870325" y="2435225"/>
            <a:ext cx="341313" cy="996950"/>
          </a:xfrm>
          <a:prstGeom prst="can">
            <a:avLst>
              <a:gd name="adj" fmla="val 28209"/>
            </a:avLst>
          </a:prstGeom>
          <a:gradFill rotWithShape="1">
            <a:gsLst>
              <a:gs pos="0">
                <a:schemeClr val="folHlink"/>
              </a:gs>
              <a:gs pos="50000">
                <a:schemeClr val="folHlink">
                  <a:gamma/>
                  <a:tint val="35686"/>
                  <a:invGamma/>
                </a:schemeClr>
              </a:gs>
              <a:gs pos="100000">
                <a:schemeClr val="folHlink"/>
              </a:gs>
            </a:gsLst>
            <a:lin ang="0" scaled="1"/>
          </a:gradFill>
          <a:ln w="9525">
            <a:noFill/>
            <a:round/>
          </a:ln>
          <a:effectLst/>
        </p:spPr>
        <p:txBody>
          <a:bodyPr wrap="none" anchor="ctr"/>
          <a:lstStyle/>
          <a:p>
            <a:pPr>
              <a:defRPr/>
            </a:pPr>
            <a:endParaRPr lang="zh-CN" altLang="en-US"/>
          </a:p>
        </p:txBody>
      </p:sp>
      <p:sp>
        <p:nvSpPr>
          <p:cNvPr id="27" name="AutoShape 36"/>
          <p:cNvSpPr>
            <a:spLocks noChangeArrowheads="1"/>
          </p:cNvSpPr>
          <p:nvPr/>
        </p:nvSpPr>
        <p:spPr bwMode="gray">
          <a:xfrm>
            <a:off x="2935288" y="2441575"/>
            <a:ext cx="250825" cy="654050"/>
          </a:xfrm>
          <a:prstGeom prst="can">
            <a:avLst>
              <a:gd name="adj" fmla="val 23806"/>
            </a:avLst>
          </a:prstGeom>
          <a:gradFill rotWithShape="1">
            <a:gsLst>
              <a:gs pos="0">
                <a:schemeClr val="folHlink"/>
              </a:gs>
              <a:gs pos="50000">
                <a:schemeClr val="folHlink">
                  <a:gamma/>
                  <a:tint val="35686"/>
                  <a:invGamma/>
                </a:schemeClr>
              </a:gs>
              <a:gs pos="100000">
                <a:schemeClr val="folHlink"/>
              </a:gs>
            </a:gsLst>
            <a:lin ang="0" scaled="1"/>
          </a:gradFill>
          <a:ln w="9525">
            <a:noFill/>
            <a:round/>
          </a:ln>
          <a:effectLst/>
        </p:spPr>
        <p:txBody>
          <a:bodyPr wrap="none" anchor="ctr"/>
          <a:lstStyle/>
          <a:p>
            <a:pPr>
              <a:defRPr/>
            </a:pPr>
            <a:endParaRPr lang="zh-CN" altLang="en-US"/>
          </a:p>
        </p:txBody>
      </p:sp>
      <p:sp>
        <p:nvSpPr>
          <p:cNvPr id="28" name="AutoShape 37"/>
          <p:cNvSpPr>
            <a:spLocks noChangeArrowheads="1"/>
          </p:cNvSpPr>
          <p:nvPr/>
        </p:nvSpPr>
        <p:spPr bwMode="gray">
          <a:xfrm>
            <a:off x="2076450" y="2443163"/>
            <a:ext cx="214313" cy="339725"/>
          </a:xfrm>
          <a:prstGeom prst="can">
            <a:avLst>
              <a:gd name="adj" fmla="val 26911"/>
            </a:avLst>
          </a:prstGeom>
          <a:gradFill rotWithShape="1">
            <a:gsLst>
              <a:gs pos="0">
                <a:schemeClr val="folHlink"/>
              </a:gs>
              <a:gs pos="50000">
                <a:schemeClr val="folHlink">
                  <a:gamma/>
                  <a:tint val="35686"/>
                  <a:invGamma/>
                </a:schemeClr>
              </a:gs>
              <a:gs pos="100000">
                <a:schemeClr val="folHlink"/>
              </a:gs>
            </a:gsLst>
            <a:lin ang="0" scaled="1"/>
          </a:gradFill>
          <a:ln w="9525">
            <a:noFill/>
            <a:round/>
          </a:ln>
          <a:effectLst/>
        </p:spPr>
        <p:txBody>
          <a:bodyPr wrap="none" anchor="ctr"/>
          <a:lstStyle/>
          <a:p>
            <a:pPr>
              <a:defRPr/>
            </a:pPr>
            <a:endParaRPr lang="zh-CN" altLang="en-US"/>
          </a:p>
        </p:txBody>
      </p:sp>
      <p:sp>
        <p:nvSpPr>
          <p:cNvPr id="52252" name="TextBox 5"/>
          <p:cNvSpPr txBox="1">
            <a:spLocks noChangeArrowheads="1"/>
          </p:cNvSpPr>
          <p:nvPr/>
        </p:nvSpPr>
        <p:spPr bwMode="auto">
          <a:xfrm>
            <a:off x="2516188" y="1125538"/>
            <a:ext cx="4194175" cy="731837"/>
          </a:xfrm>
          <a:prstGeom prst="rect">
            <a:avLst/>
          </a:prstGeom>
          <a:noFill/>
          <a:ln w="9525">
            <a:noFill/>
            <a:miter lim="800000"/>
          </a:ln>
        </p:spPr>
        <p:txBody>
          <a:bodyPr>
            <a:spAutoFit/>
          </a:bodyPr>
          <a:lstStyle/>
          <a:p>
            <a:pPr algn="ctr"/>
            <a:r>
              <a:rPr lang="zh-CN" altLang="en-US" sz="2400" b="1">
                <a:latin typeface="微软雅黑" panose="020B0503020204020204" pitchFamily="34" charset="-122"/>
                <a:ea typeface="微软雅黑" panose="020B0503020204020204" pitchFamily="34" charset="-122"/>
              </a:rPr>
              <a:t>党员引领教学教研工作</a:t>
            </a:r>
          </a:p>
          <a:p>
            <a:pPr algn="ctr"/>
            <a:endParaRPr lang="zh-CN" altLang="en-US"/>
          </a:p>
        </p:txBody>
      </p:sp>
      <p:sp>
        <p:nvSpPr>
          <p:cNvPr id="52253" name="Text Box 31"/>
          <p:cNvSpPr txBox="1">
            <a:spLocks noChangeArrowheads="1"/>
          </p:cNvSpPr>
          <p:nvPr/>
        </p:nvSpPr>
        <p:spPr bwMode="auto">
          <a:xfrm>
            <a:off x="468313" y="1557338"/>
            <a:ext cx="1792287" cy="366712"/>
          </a:xfrm>
          <a:prstGeom prst="rect">
            <a:avLst/>
          </a:prstGeom>
          <a:noFill/>
          <a:ln w="9525">
            <a:noFill/>
            <a:miter lim="800000"/>
          </a:ln>
        </p:spPr>
        <p:txBody>
          <a:bodyPr wrap="none">
            <a:spAutoFit/>
          </a:bodyPr>
          <a:lstStyle/>
          <a:p>
            <a:r>
              <a:rPr lang="en-US" altLang="zh-CN" b="1"/>
              <a:t>55%</a:t>
            </a:r>
            <a:r>
              <a:rPr lang="zh-CN" altLang="en-US" b="1"/>
              <a:t>党员占比：</a:t>
            </a:r>
          </a:p>
        </p:txBody>
      </p:sp>
      <p:grpSp>
        <p:nvGrpSpPr>
          <p:cNvPr id="31" name="组合 40"/>
          <p:cNvGrpSpPr/>
          <p:nvPr/>
        </p:nvGrpSpPr>
        <p:grpSpPr bwMode="auto">
          <a:xfrm>
            <a:off x="571472" y="214290"/>
            <a:ext cx="7142214" cy="541337"/>
            <a:chOff x="1701352" y="4679167"/>
            <a:chExt cx="5184094" cy="541414"/>
          </a:xfrm>
        </p:grpSpPr>
        <p:grpSp>
          <p:nvGrpSpPr>
            <p:cNvPr id="32" name="组合 41"/>
            <p:cNvGrpSpPr/>
            <p:nvPr/>
          </p:nvGrpSpPr>
          <p:grpSpPr bwMode="auto">
            <a:xfrm>
              <a:off x="2565446" y="4679167"/>
              <a:ext cx="4320000" cy="541414"/>
              <a:chOff x="2565446" y="4679167"/>
              <a:chExt cx="4320000" cy="541414"/>
            </a:xfrm>
          </p:grpSpPr>
          <p:sp>
            <p:nvSpPr>
              <p:cNvPr id="38" name="平行四边形 37"/>
              <p:cNvSpPr/>
              <p:nvPr/>
            </p:nvSpPr>
            <p:spPr>
              <a:xfrm>
                <a:off x="2565446" y="4679167"/>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sp>
            <p:nvSpPr>
              <p:cNvPr id="39" name="平行四边形 38"/>
              <p:cNvSpPr/>
              <p:nvPr/>
            </p:nvSpPr>
            <p:spPr>
              <a:xfrm>
                <a:off x="2624400" y="4723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助推教学团队教研工作有成果</a:t>
                </a:r>
              </a:p>
            </p:txBody>
          </p:sp>
        </p:grpSp>
        <p:grpSp>
          <p:nvGrpSpPr>
            <p:cNvPr id="33" name="组合 42"/>
            <p:cNvGrpSpPr/>
            <p:nvPr/>
          </p:nvGrpSpPr>
          <p:grpSpPr bwMode="auto">
            <a:xfrm>
              <a:off x="1701352" y="4679167"/>
              <a:ext cx="720080" cy="541414"/>
              <a:chOff x="1701352" y="4679167"/>
              <a:chExt cx="720080" cy="541414"/>
            </a:xfrm>
          </p:grpSpPr>
          <p:grpSp>
            <p:nvGrpSpPr>
              <p:cNvPr id="34" name="组合 43"/>
              <p:cNvGrpSpPr/>
              <p:nvPr/>
            </p:nvGrpSpPr>
            <p:grpSpPr bwMode="auto">
              <a:xfrm>
                <a:off x="1701352" y="4679167"/>
                <a:ext cx="720080" cy="541414"/>
                <a:chOff x="1701352" y="4679167"/>
                <a:chExt cx="720080" cy="541414"/>
              </a:xfrm>
            </p:grpSpPr>
            <p:sp>
              <p:nvSpPr>
                <p:cNvPr id="36" name="平行四边形 35"/>
                <p:cNvSpPr/>
                <p:nvPr/>
              </p:nvSpPr>
              <p:spPr>
                <a:xfrm>
                  <a:off x="1701352" y="4679167"/>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sp>
              <p:nvSpPr>
                <p:cNvPr id="37" name="平行四边形 36"/>
                <p:cNvSpPr/>
                <p:nvPr/>
              </p:nvSpPr>
              <p:spPr>
                <a:xfrm>
                  <a:off x="1749600" y="4723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grpSp>
          <p:pic>
            <p:nvPicPr>
              <p:cNvPr id="35" name="图片 34"/>
              <p:cNvPicPr>
                <a:picLocks noChangeAspect="1"/>
              </p:cNvPicPr>
              <p:nvPr/>
            </p:nvPicPr>
            <p:blipFill>
              <a:blip r:embed="rId2" cstate="print"/>
              <a:stretch>
                <a:fillRect/>
              </a:stretch>
            </p:blipFill>
            <p:spPr>
              <a:xfrm>
                <a:off x="1836314" y="4752202"/>
                <a:ext cx="431876" cy="431861"/>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70675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“学红旗渠精神，悟讲话促评估”支部主题党日</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181033" y="6381750"/>
            <a:ext cx="4392612" cy="460375"/>
          </a:xfrm>
          <a:prstGeom prst="rect">
            <a:avLst/>
          </a:prstGeom>
          <a:noFill/>
          <a:ln w="9525">
            <a:noFill/>
            <a:miter lim="800000"/>
          </a:ln>
        </p:spPr>
        <p:txBody>
          <a:bodyPr>
            <a:spAutoFit/>
          </a:bodyPr>
          <a:lstStyle/>
          <a:p>
            <a:r>
              <a:rPr lang="en-US" sz="2400" b="1"/>
              <a:t>6</a:t>
            </a:r>
            <a:r>
              <a:rPr lang="zh-CN" altLang="en-US" sz="2400" b="1"/>
              <a:t>名主题发言人发言</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0" y="2199640"/>
            <a:ext cx="2993390" cy="2953385"/>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400" b="1">
                <a:solidFill>
                  <a:srgbClr val="FF0000"/>
                </a:solidFill>
                <a:latin typeface="微软雅黑" panose="020B0503020204020204" pitchFamily="34" charset="-122"/>
                <a:ea typeface="微软雅黑" panose="020B0503020204020204" pitchFamily="34" charset="-122"/>
              </a:rPr>
              <a:t>学习内容：</a:t>
            </a:r>
          </a:p>
          <a:p>
            <a:pPr algn="just"/>
            <a:r>
              <a:rPr lang="en-US" altLang="zh-CN" sz="1800" b="1">
                <a:latin typeface="微软雅黑" panose="020B0503020204020204" pitchFamily="34" charset="-122"/>
                <a:ea typeface="微软雅黑" panose="020B0503020204020204" pitchFamily="34" charset="-122"/>
              </a:rPr>
              <a:t>1.</a:t>
            </a:r>
            <a:r>
              <a:rPr lang="zh-CN" altLang="en-US" sz="1800" b="1">
                <a:latin typeface="微软雅黑" panose="020B0503020204020204" pitchFamily="34" charset="-122"/>
                <a:ea typeface="微软雅黑" panose="020B0503020204020204" pitchFamily="34" charset="-122"/>
              </a:rPr>
              <a:t>习近平总书记7月26日在省部级主要领导干部专题研讨班上的重要讲话</a:t>
            </a:r>
          </a:p>
          <a:p>
            <a:pPr algn="just"/>
            <a:endParaRPr lang="zh-CN" altLang="en-US" sz="1800" b="1">
              <a:latin typeface="微软雅黑" panose="020B0503020204020204" pitchFamily="34" charset="-122"/>
              <a:ea typeface="微软雅黑" panose="020B0503020204020204" pitchFamily="34" charset="-122"/>
            </a:endParaRPr>
          </a:p>
          <a:p>
            <a:pPr algn="just"/>
            <a:r>
              <a:rPr lang="en-US" altLang="zh-CN" sz="1800" b="1">
                <a:latin typeface="微软雅黑" panose="020B0503020204020204" pitchFamily="34" charset="-122"/>
                <a:ea typeface="微软雅黑" panose="020B0503020204020204" pitchFamily="34" charset="-122"/>
              </a:rPr>
              <a:t>2.</a:t>
            </a:r>
            <a:r>
              <a:rPr lang="zh-CN" altLang="en-US" sz="1800" b="1">
                <a:latin typeface="微软雅黑" panose="020B0503020204020204" pitchFamily="34" charset="-122"/>
                <a:ea typeface="微软雅黑" panose="020B0503020204020204" pitchFamily="34" charset="-122"/>
              </a:rPr>
              <a:t>外语系本科教育教学审核评估报告</a:t>
            </a:r>
          </a:p>
          <a:p>
            <a:pPr algn="just"/>
            <a:endParaRPr lang="zh-CN" altLang="en-US" sz="1800" b="1">
              <a:latin typeface="微软雅黑" panose="020B0503020204020204" pitchFamily="34" charset="-122"/>
              <a:ea typeface="微软雅黑" panose="020B0503020204020204" pitchFamily="34" charset="-122"/>
            </a:endParaRPr>
          </a:p>
          <a:p>
            <a:pPr algn="just"/>
            <a:r>
              <a:rPr lang="en-US" altLang="zh-CN" sz="1800" b="1">
                <a:latin typeface="微软雅黑" panose="020B0503020204020204" pitchFamily="34" charset="-122"/>
                <a:ea typeface="微软雅黑" panose="020B0503020204020204" pitchFamily="34" charset="-122"/>
              </a:rPr>
              <a:t>3</a:t>
            </a:r>
            <a:r>
              <a:rPr lang="zh-CN" altLang="en-US" sz="1800" b="1">
                <a:latin typeface="微软雅黑" panose="020B0503020204020204" pitchFamily="34" charset="-122"/>
                <a:ea typeface="微软雅黑" panose="020B0503020204020204" pitchFamily="34" charset="-122"/>
              </a:rPr>
              <a:t>.“学红旗渠精神，悟讲话促评估”主题党日</a:t>
            </a: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sz="2400" b="1">
                <a:solidFill>
                  <a:srgbClr val="CB0131"/>
                </a:solidFill>
                <a:latin typeface="微软雅黑" panose="020B0503020204020204" pitchFamily="34" charset="-122"/>
                <a:ea typeface="微软雅黑" panose="020B0503020204020204" pitchFamily="34" charset="-122"/>
              </a:rPr>
              <a:t>“7.26</a:t>
            </a:r>
            <a:r>
              <a:rPr lang="zh-CN" altLang="en-US" sz="2400" b="1">
                <a:solidFill>
                  <a:srgbClr val="CB0131"/>
                </a:solidFill>
                <a:latin typeface="微软雅黑" panose="020B0503020204020204" pitchFamily="34" charset="-122"/>
                <a:ea typeface="微软雅黑" panose="020B0503020204020204" pitchFamily="34" charset="-122"/>
              </a:rPr>
              <a:t>讲话</a:t>
            </a:r>
            <a:r>
              <a:rPr lang="en-US" altLang="zh-CN" sz="2400" b="1">
                <a:solidFill>
                  <a:srgbClr val="CB0131"/>
                </a:solidFill>
                <a:latin typeface="微软雅黑" panose="020B0503020204020204" pitchFamily="34" charset="-122"/>
                <a:ea typeface="微软雅黑" panose="020B0503020204020204" pitchFamily="34" charset="-122"/>
              </a:rPr>
              <a:t>”</a:t>
            </a:r>
            <a:r>
              <a:rPr lang="zh-CN" altLang="en-US" sz="2400" b="1">
                <a:solidFill>
                  <a:srgbClr val="CB0131"/>
                </a:solidFill>
                <a:latin typeface="微软雅黑" panose="020B0503020204020204" pitchFamily="34" charset="-122"/>
                <a:ea typeface="微软雅黑" panose="020B0503020204020204" pitchFamily="34" charset="-122"/>
              </a:rPr>
              <a:t>学习情况</a:t>
            </a:r>
          </a:p>
        </p:txBody>
      </p:sp>
      <p:pic>
        <p:nvPicPr>
          <p:cNvPr id="3" name="图片 2" descr="360截图16171117337353"/>
          <p:cNvPicPr>
            <a:picLocks noChangeAspect="1"/>
          </p:cNvPicPr>
          <p:nvPr/>
        </p:nvPicPr>
        <p:blipFill>
          <a:blip r:embed="rId3" cstate="print"/>
          <a:stretch>
            <a:fillRect/>
          </a:stretch>
        </p:blipFill>
        <p:spPr>
          <a:xfrm>
            <a:off x="3509010" y="1833245"/>
            <a:ext cx="5016500" cy="2369185"/>
          </a:xfrm>
          <a:prstGeom prst="rect">
            <a:avLst/>
          </a:prstGeom>
        </p:spPr>
      </p:pic>
      <p:pic>
        <p:nvPicPr>
          <p:cNvPr id="4" name="图片 3" descr="886862093712322108"/>
          <p:cNvPicPr>
            <a:picLocks noChangeAspect="1"/>
          </p:cNvPicPr>
          <p:nvPr/>
        </p:nvPicPr>
        <p:blipFill>
          <a:blip r:embed="rId4" cstate="print"/>
          <a:stretch>
            <a:fillRect/>
          </a:stretch>
        </p:blipFill>
        <p:spPr>
          <a:xfrm>
            <a:off x="3509010" y="4182745"/>
            <a:ext cx="5017770" cy="219900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en-US" altLang="zh-CN" sz="2400" b="1"/>
              <a:t>4</a:t>
            </a:r>
            <a:r>
              <a:rPr lang="zh-CN" altLang="en-US" sz="2400" b="1"/>
              <a:t>个问题</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417195" y="2035810"/>
            <a:ext cx="7975600" cy="3476625"/>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endParaRPr lang="zh-CN" altLang="en-US" sz="2400" b="1">
              <a:latin typeface="微软雅黑" panose="020B0503020204020204" pitchFamily="34" charset="-122"/>
              <a:ea typeface="微软雅黑" panose="020B0503020204020204" pitchFamily="34" charset="-122"/>
            </a:endParaRPr>
          </a:p>
          <a:p>
            <a:pPr algn="just"/>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一是如何在学懂原文上做文章（解决是什么的问题）</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二是如何在深化理解上下功夫（解决为什么的问题）</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三是如何在聚焦落点上求突破（解决结合点的问题）</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四是如何在有序推进上出实招（解决有成效的问题）</a:t>
            </a: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1"/>
          <p:cNvGrpSpPr/>
          <p:nvPr/>
        </p:nvGrpSpPr>
        <p:grpSpPr bwMode="auto">
          <a:xfrm>
            <a:off x="0" y="-311150"/>
            <a:ext cx="9144000" cy="1368425"/>
            <a:chOff x="1115616" y="476672"/>
            <a:chExt cx="8028384" cy="1368152"/>
          </a:xfrm>
        </p:grpSpPr>
        <p:sp>
          <p:nvSpPr>
            <p:cNvPr id="3" name="Rectangle 7"/>
            <p:cNvSpPr/>
            <p:nvPr/>
          </p:nvSpPr>
          <p:spPr>
            <a:xfrm>
              <a:off x="1115616" y="1021076"/>
              <a:ext cx="8028384" cy="8237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8700" name="图片 3"/>
            <p:cNvPicPr>
              <a:picLocks noChangeAspect="1"/>
            </p:cNvPicPr>
            <p:nvPr/>
          </p:nvPicPr>
          <p:blipFill>
            <a:blip r:embed="rId2" cstate="print"/>
            <a:srcRect r="12177" b="4285"/>
            <a:stretch>
              <a:fillRect/>
            </a:stretch>
          </p:blipFill>
          <p:spPr bwMode="auto">
            <a:xfrm>
              <a:off x="8063622" y="476672"/>
              <a:ext cx="1080378" cy="1368152"/>
            </a:xfrm>
            <a:prstGeom prst="rect">
              <a:avLst/>
            </a:prstGeom>
            <a:noFill/>
            <a:ln w="9525">
              <a:noFill/>
              <a:miter lim="800000"/>
              <a:headEnd/>
              <a:tailEnd/>
            </a:ln>
          </p:spPr>
        </p:pic>
      </p:grpSp>
      <p:grpSp>
        <p:nvGrpSpPr>
          <p:cNvPr id="28674" name="组合 10"/>
          <p:cNvGrpSpPr/>
          <p:nvPr/>
        </p:nvGrpSpPr>
        <p:grpSpPr bwMode="auto">
          <a:xfrm>
            <a:off x="323850" y="1700213"/>
            <a:ext cx="8532813" cy="4249737"/>
            <a:chOff x="1683813" y="1260475"/>
            <a:chExt cx="6654433" cy="3181350"/>
          </a:xfrm>
        </p:grpSpPr>
        <p:pic>
          <p:nvPicPr>
            <p:cNvPr id="28679" name="Picture 19"/>
            <p:cNvPicPr>
              <a:picLocks noChangeAspect="1" noChangeArrowheads="1"/>
            </p:cNvPicPr>
            <p:nvPr/>
          </p:nvPicPr>
          <p:blipFill>
            <a:blip r:embed="rId3" cstate="print"/>
            <a:srcRect/>
            <a:stretch>
              <a:fillRect/>
            </a:stretch>
          </p:blipFill>
          <p:spPr bwMode="auto">
            <a:xfrm>
              <a:off x="4519613" y="3889375"/>
              <a:ext cx="2500312" cy="552450"/>
            </a:xfrm>
            <a:prstGeom prst="rect">
              <a:avLst/>
            </a:prstGeom>
            <a:noFill/>
            <a:ln w="9525">
              <a:noFill/>
              <a:miter lim="800000"/>
              <a:headEnd/>
              <a:tailEnd/>
            </a:ln>
          </p:spPr>
        </p:pic>
        <p:pic>
          <p:nvPicPr>
            <p:cNvPr id="28680" name="Picture 19"/>
            <p:cNvPicPr>
              <a:picLocks noChangeAspect="1" noChangeArrowheads="1"/>
            </p:cNvPicPr>
            <p:nvPr/>
          </p:nvPicPr>
          <p:blipFill>
            <a:blip r:embed="rId4" cstate="print"/>
            <a:srcRect/>
            <a:stretch>
              <a:fillRect/>
            </a:stretch>
          </p:blipFill>
          <p:spPr bwMode="auto">
            <a:xfrm>
              <a:off x="2730500" y="3890963"/>
              <a:ext cx="2498725" cy="549275"/>
            </a:xfrm>
            <a:prstGeom prst="rect">
              <a:avLst/>
            </a:prstGeom>
            <a:noFill/>
            <a:ln w="9525">
              <a:noFill/>
              <a:miter lim="800000"/>
              <a:headEnd/>
              <a:tailEnd/>
            </a:ln>
          </p:spPr>
        </p:pic>
        <p:sp>
          <p:nvSpPr>
            <p:cNvPr id="14" name="Freeform 104"/>
            <p:cNvSpPr/>
            <p:nvPr/>
          </p:nvSpPr>
          <p:spPr bwMode="auto">
            <a:xfrm>
              <a:off x="4976983" y="3197569"/>
              <a:ext cx="862910" cy="937648"/>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lumMod val="60000"/>
                <a:lumOff val="40000"/>
              </a:schemeClr>
            </a:solidFill>
            <a:ln w="9525">
              <a:solidFill>
                <a:schemeClr val="accent6">
                  <a:lumMod val="75000"/>
                </a:schemeClr>
              </a:solidFill>
              <a:round/>
            </a:ln>
          </p:spPr>
          <p:txBody>
            <a:bodyPr/>
            <a:lstStyle/>
            <a:p>
              <a:pPr fontAlgn="auto">
                <a:spcBef>
                  <a:spcPts val="0"/>
                </a:spcBef>
                <a:spcAft>
                  <a:spcPts val="0"/>
                </a:spcAft>
                <a:defRPr/>
              </a:pPr>
              <a:endParaRPr lang="zh-CN" altLang="en-US">
                <a:latin typeface="+mn-lt"/>
                <a:ea typeface="+mn-ea"/>
              </a:endParaRPr>
            </a:p>
          </p:txBody>
        </p:sp>
        <p:sp>
          <p:nvSpPr>
            <p:cNvPr id="28682" name="Freeform 105"/>
            <p:cNvSpPr/>
            <p:nvPr/>
          </p:nvSpPr>
          <p:spPr bwMode="auto">
            <a:xfrm>
              <a:off x="4976813" y="3197225"/>
              <a:ext cx="863600" cy="93821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round/>
            </a:ln>
          </p:spPr>
          <p:txBody>
            <a:bodyPr/>
            <a:lstStyle/>
            <a:p>
              <a:endParaRPr lang="zh-CN" altLang="en-US"/>
            </a:p>
          </p:txBody>
        </p:sp>
        <p:sp>
          <p:nvSpPr>
            <p:cNvPr id="16" name="Freeform 106"/>
            <p:cNvSpPr/>
            <p:nvPr/>
          </p:nvSpPr>
          <p:spPr bwMode="auto">
            <a:xfrm>
              <a:off x="3970462" y="3197569"/>
              <a:ext cx="866624" cy="937648"/>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5">
                <a:lumMod val="60000"/>
                <a:lumOff val="40000"/>
              </a:schemeClr>
            </a:solidFill>
            <a:ln w="9525">
              <a:solidFill>
                <a:srgbClr val="00B0F0"/>
              </a:solidFill>
              <a:round/>
            </a:ln>
          </p:spPr>
          <p:txBody>
            <a:bodyPr/>
            <a:lstStyle/>
            <a:p>
              <a:pPr fontAlgn="auto">
                <a:spcBef>
                  <a:spcPts val="0"/>
                </a:spcBef>
                <a:spcAft>
                  <a:spcPts val="0"/>
                </a:spcAft>
                <a:defRPr/>
              </a:pPr>
              <a:endParaRPr lang="zh-CN" altLang="en-US">
                <a:latin typeface="+mn-lt"/>
                <a:ea typeface="+mn-ea"/>
              </a:endParaRPr>
            </a:p>
          </p:txBody>
        </p:sp>
        <p:sp>
          <p:nvSpPr>
            <p:cNvPr id="17" name="Freeform 107"/>
            <p:cNvSpPr/>
            <p:nvPr/>
          </p:nvSpPr>
          <p:spPr bwMode="auto">
            <a:xfrm>
              <a:off x="3970462" y="3197569"/>
              <a:ext cx="866624" cy="937648"/>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p:spPr>
          <p:txBody>
            <a:bodyPr/>
            <a:lstStyle/>
            <a:p>
              <a:pPr fontAlgn="auto">
                <a:spcBef>
                  <a:spcPts val="0"/>
                </a:spcBef>
                <a:spcAft>
                  <a:spcPts val="0"/>
                </a:spcAft>
                <a:defRPr/>
              </a:pPr>
              <a:endParaRPr lang="zh-CN" altLang="en-US">
                <a:effectLst>
                  <a:outerShdw blurRad="60007" dist="310007" dir="7680000" sy="30000" kx="1300200" algn="ctr" rotWithShape="0">
                    <a:prstClr val="black">
                      <a:alpha val="32000"/>
                    </a:prstClr>
                  </a:outerShdw>
                </a:effectLst>
                <a:latin typeface="+mn-lt"/>
                <a:ea typeface="宋体" panose="02010600030101010101" pitchFamily="2" charset="-122"/>
              </a:endParaRPr>
            </a:p>
          </p:txBody>
        </p:sp>
        <p:sp>
          <p:nvSpPr>
            <p:cNvPr id="18" name="Freeform 108"/>
            <p:cNvSpPr/>
            <p:nvPr/>
          </p:nvSpPr>
          <p:spPr bwMode="auto">
            <a:xfrm>
              <a:off x="4905177" y="1260475"/>
              <a:ext cx="1511640" cy="177784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3">
                <a:lumMod val="60000"/>
                <a:lumOff val="40000"/>
              </a:schemeClr>
            </a:solidFill>
            <a:ln w="9525">
              <a:solidFill>
                <a:schemeClr val="accent3">
                  <a:lumMod val="75000"/>
                </a:schemeClr>
              </a:solidFill>
              <a:round/>
            </a:ln>
          </p:spPr>
          <p:txBody>
            <a:bodyPr/>
            <a:lstStyle/>
            <a:p>
              <a:pPr fontAlgn="auto">
                <a:spcBef>
                  <a:spcPts val="0"/>
                </a:spcBef>
                <a:spcAft>
                  <a:spcPts val="0"/>
                </a:spcAft>
                <a:defRPr/>
              </a:pPr>
              <a:endParaRPr lang="zh-CN" altLang="en-US">
                <a:latin typeface="+mn-lt"/>
                <a:ea typeface="+mn-ea"/>
              </a:endParaRPr>
            </a:p>
          </p:txBody>
        </p:sp>
        <p:sp>
          <p:nvSpPr>
            <p:cNvPr id="19" name="Freeform 109"/>
            <p:cNvSpPr/>
            <p:nvPr/>
          </p:nvSpPr>
          <p:spPr bwMode="auto">
            <a:xfrm>
              <a:off x="3393538" y="1260475"/>
              <a:ext cx="1511639" cy="177784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6">
                <a:lumMod val="40000"/>
                <a:lumOff val="60000"/>
              </a:schemeClr>
            </a:solidFill>
            <a:ln w="9525">
              <a:solidFill>
                <a:srgbClr val="FFC000"/>
              </a:solidFill>
              <a:round/>
            </a:ln>
          </p:spPr>
          <p:txBody>
            <a:bodyPr/>
            <a:lstStyle/>
            <a:p>
              <a:pPr fontAlgn="auto">
                <a:spcBef>
                  <a:spcPts val="0"/>
                </a:spcBef>
                <a:spcAft>
                  <a:spcPts val="0"/>
                </a:spcAft>
                <a:defRPr/>
              </a:pPr>
              <a:endParaRPr lang="zh-CN" altLang="en-US">
                <a:latin typeface="+mn-lt"/>
                <a:ea typeface="+mn-ea"/>
              </a:endParaRPr>
            </a:p>
          </p:txBody>
        </p:sp>
        <p:sp>
          <p:nvSpPr>
            <p:cNvPr id="28687" name="矩形 1"/>
            <p:cNvSpPr>
              <a:spLocks noChangeArrowheads="1"/>
            </p:cNvSpPr>
            <p:nvPr/>
          </p:nvSpPr>
          <p:spPr bwMode="auto">
            <a:xfrm>
              <a:off x="6176526" y="1314396"/>
              <a:ext cx="2161720" cy="414846"/>
            </a:xfrm>
            <a:prstGeom prst="rect">
              <a:avLst/>
            </a:prstGeom>
            <a:noFill/>
            <a:ln w="9525">
              <a:noFill/>
              <a:miter lim="800000"/>
            </a:ln>
          </p:spPr>
          <p:txBody>
            <a:bodyPr>
              <a:spAutoFit/>
            </a:bodyPr>
            <a:lstStyle/>
            <a:p>
              <a:pPr algn="just">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高学历多，综合素质强</a:t>
              </a:r>
              <a:endParaRPr lang="en-US" altLang="zh-CN" sz="2000" b="1">
                <a:solidFill>
                  <a:srgbClr val="C00000"/>
                </a:solidFill>
                <a:latin typeface="微软雅黑" panose="020B0503020204020204" pitchFamily="34" charset="-122"/>
                <a:ea typeface="微软雅黑" panose="020B0503020204020204" pitchFamily="34" charset="-122"/>
              </a:endParaRPr>
            </a:p>
          </p:txBody>
        </p:sp>
        <p:sp>
          <p:nvSpPr>
            <p:cNvPr id="21" name="任意多边形 20"/>
            <p:cNvSpPr/>
            <p:nvPr/>
          </p:nvSpPr>
          <p:spPr>
            <a:xfrm flipH="1">
              <a:off x="1703622" y="1665719"/>
              <a:ext cx="2736055" cy="615592"/>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9" name="矩形 1"/>
            <p:cNvSpPr>
              <a:spLocks noChangeArrowheads="1"/>
            </p:cNvSpPr>
            <p:nvPr/>
          </p:nvSpPr>
          <p:spPr bwMode="auto">
            <a:xfrm>
              <a:off x="1683813" y="1314396"/>
              <a:ext cx="2572145" cy="414846"/>
            </a:xfrm>
            <a:prstGeom prst="rect">
              <a:avLst/>
            </a:prstGeom>
            <a:noFill/>
            <a:ln w="9525">
              <a:noFill/>
              <a:miter lim="800000"/>
            </a:ln>
          </p:spPr>
          <p:txBody>
            <a:bodyPr>
              <a:spAutoFit/>
            </a:bodyPr>
            <a:lstStyle/>
            <a:p>
              <a:pPr algn="just">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党员群体大，占员工比例高</a:t>
              </a:r>
              <a:endParaRPr lang="en-US" altLang="zh-CN" sz="2000" b="1">
                <a:solidFill>
                  <a:srgbClr val="C00000"/>
                </a:solidFill>
                <a:latin typeface="微软雅黑" panose="020B0503020204020204" pitchFamily="34" charset="-122"/>
                <a:ea typeface="微软雅黑" panose="020B0503020204020204" pitchFamily="34" charset="-122"/>
              </a:endParaRPr>
            </a:p>
          </p:txBody>
        </p:sp>
        <p:sp>
          <p:nvSpPr>
            <p:cNvPr id="23" name="任意多边形 22"/>
            <p:cNvSpPr/>
            <p:nvPr/>
          </p:nvSpPr>
          <p:spPr>
            <a:xfrm flipH="1">
              <a:off x="1713526" y="3190439"/>
              <a:ext cx="2432737" cy="621534"/>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91" name="矩形 1"/>
            <p:cNvSpPr>
              <a:spLocks noChangeArrowheads="1"/>
            </p:cNvSpPr>
            <p:nvPr/>
          </p:nvSpPr>
          <p:spPr bwMode="auto">
            <a:xfrm>
              <a:off x="1683813" y="2824411"/>
              <a:ext cx="2779386" cy="411187"/>
            </a:xfrm>
            <a:prstGeom prst="rect">
              <a:avLst/>
            </a:prstGeom>
            <a:noFill/>
            <a:ln w="9525">
              <a:noFill/>
              <a:miter lim="800000"/>
            </a:ln>
          </p:spPr>
          <p:txBody>
            <a:bodyPr>
              <a:spAutoFit/>
            </a:bodyPr>
            <a:lstStyle/>
            <a:p>
              <a:pPr algn="just">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中高职称多、工作经验足</a:t>
              </a:r>
              <a:endParaRPr lang="en-US" altLang="zh-CN" sz="2000" b="1">
                <a:solidFill>
                  <a:srgbClr val="C00000"/>
                </a:solidFill>
                <a:latin typeface="微软雅黑" panose="020B0503020204020204" pitchFamily="34" charset="-122"/>
                <a:ea typeface="微软雅黑" panose="020B0503020204020204" pitchFamily="34" charset="-122"/>
              </a:endParaRPr>
            </a:p>
          </p:txBody>
        </p:sp>
        <p:sp>
          <p:nvSpPr>
            <p:cNvPr id="28692" name="矩形 1"/>
            <p:cNvSpPr>
              <a:spLocks noChangeArrowheads="1"/>
            </p:cNvSpPr>
            <p:nvPr/>
          </p:nvSpPr>
          <p:spPr bwMode="auto">
            <a:xfrm>
              <a:off x="6176525" y="2824190"/>
              <a:ext cx="2001080" cy="414846"/>
            </a:xfrm>
            <a:prstGeom prst="rect">
              <a:avLst/>
            </a:prstGeom>
            <a:noFill/>
            <a:ln w="9525">
              <a:noFill/>
              <a:miter lim="800000"/>
            </a:ln>
          </p:spPr>
          <p:txBody>
            <a:bodyPr>
              <a:spAutoFit/>
            </a:bodyPr>
            <a:lstStyle/>
            <a:p>
              <a:pPr algn="just">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青壮年多，年富力强</a:t>
              </a:r>
              <a:endParaRPr lang="en-US" altLang="zh-CN" sz="2000" b="1">
                <a:solidFill>
                  <a:srgbClr val="C00000"/>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5552670" y="1675227"/>
              <a:ext cx="2737293" cy="615592"/>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a:t>
              </a:r>
            </a:p>
          </p:txBody>
        </p:sp>
        <p:sp>
          <p:nvSpPr>
            <p:cNvPr id="31" name="任意多边形 30"/>
            <p:cNvSpPr/>
            <p:nvPr/>
          </p:nvSpPr>
          <p:spPr>
            <a:xfrm>
              <a:off x="5597239" y="3190439"/>
              <a:ext cx="2713770" cy="621534"/>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Oval 54"/>
            <p:cNvSpPr>
              <a:spLocks noChangeArrowheads="1"/>
            </p:cNvSpPr>
            <p:nvPr/>
          </p:nvSpPr>
          <p:spPr bwMode="auto">
            <a:xfrm>
              <a:off x="4397583" y="2244471"/>
              <a:ext cx="82949" cy="83188"/>
            </a:xfrm>
            <a:prstGeom prst="ellipse">
              <a:avLst/>
            </a:prstGeom>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auto">
                <a:spcBef>
                  <a:spcPts val="0"/>
                </a:spcBef>
                <a:spcAft>
                  <a:spcPts val="0"/>
                </a:spcAft>
                <a:defRPr/>
              </a:pPr>
              <a:endParaRPr lang="zh-CN" altLang="en-US"/>
            </a:p>
          </p:txBody>
        </p:sp>
        <p:sp>
          <p:nvSpPr>
            <p:cNvPr id="33" name="Oval 54"/>
            <p:cNvSpPr>
              <a:spLocks noChangeArrowheads="1"/>
            </p:cNvSpPr>
            <p:nvPr/>
          </p:nvSpPr>
          <p:spPr bwMode="auto">
            <a:xfrm>
              <a:off x="5505624" y="2251602"/>
              <a:ext cx="82948" cy="81999"/>
            </a:xfrm>
            <a:prstGeom prst="ellipse">
              <a:avLst/>
            </a:prstGeom>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auto">
                <a:spcBef>
                  <a:spcPts val="0"/>
                </a:spcBef>
                <a:spcAft>
                  <a:spcPts val="0"/>
                </a:spcAft>
                <a:defRPr/>
              </a:pPr>
              <a:endParaRPr lang="zh-CN" altLang="en-US"/>
            </a:p>
          </p:txBody>
        </p:sp>
        <p:sp>
          <p:nvSpPr>
            <p:cNvPr id="34" name="Oval 54"/>
            <p:cNvSpPr>
              <a:spLocks noChangeArrowheads="1"/>
            </p:cNvSpPr>
            <p:nvPr/>
          </p:nvSpPr>
          <p:spPr bwMode="auto">
            <a:xfrm>
              <a:off x="5552670" y="3770379"/>
              <a:ext cx="82948" cy="81999"/>
            </a:xfrm>
            <a:prstGeom prst="ellipse">
              <a:avLst/>
            </a:prstGeom>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auto">
                <a:spcBef>
                  <a:spcPts val="0"/>
                </a:spcBef>
                <a:spcAft>
                  <a:spcPts val="0"/>
                </a:spcAft>
                <a:defRPr/>
              </a:pPr>
              <a:endParaRPr lang="zh-CN" altLang="en-US"/>
            </a:p>
          </p:txBody>
        </p:sp>
        <p:sp>
          <p:nvSpPr>
            <p:cNvPr id="35" name="Oval 54"/>
            <p:cNvSpPr>
              <a:spLocks noChangeArrowheads="1"/>
            </p:cNvSpPr>
            <p:nvPr/>
          </p:nvSpPr>
          <p:spPr bwMode="auto">
            <a:xfrm>
              <a:off x="4112836" y="3770379"/>
              <a:ext cx="82949" cy="81999"/>
            </a:xfrm>
            <a:prstGeom prst="ellipse">
              <a:avLst/>
            </a:prstGeom>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auto">
                <a:spcBef>
                  <a:spcPts val="0"/>
                </a:spcBef>
                <a:spcAft>
                  <a:spcPts val="0"/>
                </a:spcAft>
                <a:defRPr/>
              </a:pPr>
              <a:endParaRPr lang="zh-CN" altLang="en-US"/>
            </a:p>
          </p:txBody>
        </p:sp>
      </p:grpSp>
      <p:sp>
        <p:nvSpPr>
          <p:cNvPr id="28675" name="矩形 45"/>
          <p:cNvSpPr>
            <a:spLocks noChangeArrowheads="1"/>
          </p:cNvSpPr>
          <p:nvPr/>
        </p:nvSpPr>
        <p:spPr bwMode="auto">
          <a:xfrm>
            <a:off x="179388" y="2276475"/>
            <a:ext cx="3448050" cy="458788"/>
          </a:xfrm>
          <a:prstGeom prst="rect">
            <a:avLst/>
          </a:prstGeom>
          <a:noFill/>
          <a:ln w="9525">
            <a:noFill/>
            <a:miter lim="800000"/>
          </a:ln>
        </p:spPr>
        <p:txBody>
          <a:bodyPr wrap="none">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支部党员人数占员工总数比例高</a:t>
            </a:r>
            <a:r>
              <a:rPr lang="en-US" altLang="zh-CN" sz="1600">
                <a:latin typeface="微软雅黑" panose="020B0503020204020204" pitchFamily="34" charset="-122"/>
                <a:ea typeface="微软雅黑" panose="020B0503020204020204" pitchFamily="34" charset="-122"/>
              </a:rPr>
              <a:t>68%</a:t>
            </a:r>
          </a:p>
        </p:txBody>
      </p:sp>
      <p:sp>
        <p:nvSpPr>
          <p:cNvPr id="28676" name="矩形 46"/>
          <p:cNvSpPr>
            <a:spLocks noChangeArrowheads="1"/>
          </p:cNvSpPr>
          <p:nvPr/>
        </p:nvSpPr>
        <p:spPr bwMode="auto">
          <a:xfrm>
            <a:off x="5738813" y="2276475"/>
            <a:ext cx="3063875" cy="825500"/>
          </a:xfrm>
          <a:prstGeom prst="rect">
            <a:avLst/>
          </a:prstGeom>
          <a:noFill/>
          <a:ln w="9525">
            <a:noFill/>
            <a:miter lim="800000"/>
          </a:ln>
        </p:spPr>
        <p:txBody>
          <a:bodyPr wrap="none">
            <a:spAutoFit/>
          </a:bodyPr>
          <a:lstStyle/>
          <a:p>
            <a:pPr algn="just">
              <a:lnSpc>
                <a:spcPct val="150000"/>
              </a:lnSpc>
            </a:pPr>
            <a:r>
              <a:rPr lang="zh-CN" altLang="zh-CN" sz="1600">
                <a:latin typeface="微软雅黑" panose="020B0503020204020204" pitchFamily="34" charset="-122"/>
                <a:ea typeface="微软雅黑" panose="020B0503020204020204" pitchFamily="34" charset="-122"/>
              </a:rPr>
              <a:t>研究生学历及以上的党员有</a:t>
            </a:r>
            <a:r>
              <a:rPr lang="en-US" altLang="zh-CN" sz="1600">
                <a:latin typeface="微软雅黑" panose="020B0503020204020204" pitchFamily="34" charset="-122"/>
                <a:ea typeface="微软雅黑" panose="020B0503020204020204" pitchFamily="34" charset="-122"/>
              </a:rPr>
              <a:t>15</a:t>
            </a:r>
            <a:r>
              <a:rPr lang="zh-CN" altLang="zh-CN" sz="1600">
                <a:latin typeface="微软雅黑" panose="020B0503020204020204" pitchFamily="34" charset="-122"/>
                <a:ea typeface="微软雅黑" panose="020B0503020204020204" pitchFamily="34" charset="-122"/>
              </a:rPr>
              <a:t>人</a:t>
            </a:r>
            <a:endParaRPr lang="en-US" altLang="zh-CN" sz="1600">
              <a:latin typeface="微软雅黑" panose="020B0503020204020204" pitchFamily="34" charset="-122"/>
              <a:ea typeface="微软雅黑" panose="020B0503020204020204" pitchFamily="34" charset="-122"/>
            </a:endParaRPr>
          </a:p>
          <a:p>
            <a:pPr algn="just">
              <a:lnSpc>
                <a:spcPct val="150000"/>
              </a:lnSpc>
            </a:pPr>
            <a:r>
              <a:rPr lang="zh-CN" altLang="en-US" sz="1600">
                <a:latin typeface="微软雅黑" panose="020B0503020204020204" pitchFamily="34" charset="-122"/>
                <a:ea typeface="微软雅黑" panose="020B0503020204020204" pitchFamily="34" charset="-122"/>
              </a:rPr>
              <a:t>专业素质水平较高</a:t>
            </a:r>
          </a:p>
        </p:txBody>
      </p:sp>
      <p:sp>
        <p:nvSpPr>
          <p:cNvPr id="28677" name="矩形 47"/>
          <p:cNvSpPr>
            <a:spLocks noChangeArrowheads="1"/>
          </p:cNvSpPr>
          <p:nvPr/>
        </p:nvSpPr>
        <p:spPr bwMode="auto">
          <a:xfrm>
            <a:off x="5424488" y="4365625"/>
            <a:ext cx="3575050" cy="1069975"/>
          </a:xfrm>
          <a:prstGeom prst="rect">
            <a:avLst/>
          </a:prstGeom>
          <a:noFill/>
          <a:ln w="9525">
            <a:noFill/>
            <a:miter lim="800000"/>
          </a:ln>
        </p:spPr>
        <p:txBody>
          <a:bodyPr>
            <a:spAutoFit/>
          </a:bodyPr>
          <a:lstStyle/>
          <a:p>
            <a:pPr indent="342900" algn="just">
              <a:lnSpc>
                <a:spcPct val="150000"/>
              </a:lnSpc>
            </a:pPr>
            <a:r>
              <a:rPr lang="zh-CN" altLang="zh-CN" sz="1600">
                <a:latin typeface="微软雅黑" panose="020B0503020204020204" pitchFamily="34" charset="-122"/>
                <a:ea typeface="微软雅黑" panose="020B0503020204020204" pitchFamily="34" charset="-122"/>
              </a:rPr>
              <a:t>党员中年龄未超过</a:t>
            </a:r>
            <a:r>
              <a:rPr lang="en-US" altLang="zh-CN" sz="1600">
                <a:latin typeface="微软雅黑" panose="020B0503020204020204" pitchFamily="34" charset="-122"/>
                <a:ea typeface="微软雅黑" panose="020B0503020204020204" pitchFamily="34" charset="-122"/>
              </a:rPr>
              <a:t>35</a:t>
            </a:r>
            <a:r>
              <a:rPr lang="zh-CN" altLang="zh-CN" sz="1600">
                <a:latin typeface="微软雅黑" panose="020B0503020204020204" pitchFamily="34" charset="-122"/>
                <a:ea typeface="微软雅黑" panose="020B0503020204020204" pitchFamily="34" charset="-122"/>
              </a:rPr>
              <a:t>岁的有</a:t>
            </a:r>
            <a:r>
              <a:rPr lang="en-US" altLang="zh-CN" sz="1600">
                <a:latin typeface="微软雅黑" panose="020B0503020204020204" pitchFamily="34" charset="-122"/>
                <a:ea typeface="微软雅黑" panose="020B0503020204020204" pitchFamily="34" charset="-122"/>
              </a:rPr>
              <a:t>10</a:t>
            </a:r>
            <a:r>
              <a:rPr lang="zh-CN" altLang="zh-CN" sz="1600">
                <a:latin typeface="微软雅黑" panose="020B0503020204020204" pitchFamily="34" charset="-122"/>
                <a:ea typeface="微软雅黑" panose="020B0503020204020204" pitchFamily="34" charset="-122"/>
              </a:rPr>
              <a:t>人</a:t>
            </a:r>
            <a:endParaRPr lang="en-US" altLang="zh-CN" sz="1600">
              <a:latin typeface="微软雅黑" panose="020B0503020204020204" pitchFamily="34" charset="-122"/>
              <a:ea typeface="微软雅黑" panose="020B0503020204020204" pitchFamily="34" charset="-122"/>
            </a:endParaRPr>
          </a:p>
          <a:p>
            <a:pPr indent="342900" algn="just">
              <a:lnSpc>
                <a:spcPct val="150000"/>
              </a:lnSpc>
            </a:pPr>
            <a:r>
              <a:rPr lang="zh-CN" altLang="en-US" sz="1600">
                <a:latin typeface="微软雅黑" panose="020B0503020204020204" pitchFamily="34" charset="-122"/>
                <a:ea typeface="微软雅黑" panose="020B0503020204020204" pitchFamily="34" charset="-122"/>
              </a:rPr>
              <a:t>创新思维广，对工作富有激情</a:t>
            </a:r>
            <a:endParaRPr lang="en-US" altLang="zh-CN" sz="1600">
              <a:latin typeface="微软雅黑" panose="020B0503020204020204" pitchFamily="34" charset="-122"/>
              <a:ea typeface="微软雅黑" panose="020B0503020204020204" pitchFamily="34" charset="-122"/>
            </a:endParaRPr>
          </a:p>
          <a:p>
            <a:pPr indent="342900"/>
            <a:endParaRPr lang="en-US" altLang="zh-CN" sz="1600">
              <a:latin typeface="微软雅黑" panose="020B0503020204020204" pitchFamily="34" charset="-122"/>
              <a:ea typeface="微软雅黑" panose="020B0503020204020204" pitchFamily="34" charset="-122"/>
            </a:endParaRPr>
          </a:p>
        </p:txBody>
      </p:sp>
      <p:sp>
        <p:nvSpPr>
          <p:cNvPr id="28678" name="矩形 48"/>
          <p:cNvSpPr>
            <a:spLocks noChangeArrowheads="1"/>
          </p:cNvSpPr>
          <p:nvPr/>
        </p:nvSpPr>
        <p:spPr bwMode="auto">
          <a:xfrm>
            <a:off x="249238" y="4365625"/>
            <a:ext cx="3063875" cy="825500"/>
          </a:xfrm>
          <a:prstGeom prst="rect">
            <a:avLst/>
          </a:prstGeom>
          <a:noFill/>
          <a:ln w="9525">
            <a:noFill/>
            <a:miter lim="800000"/>
          </a:ln>
        </p:spPr>
        <p:txBody>
          <a:bodyPr wrap="none">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党员中具有中高级职称的有</a:t>
            </a:r>
            <a:r>
              <a:rPr lang="en-US" altLang="zh-CN" sz="1600">
                <a:latin typeface="微软雅黑" panose="020B0503020204020204" pitchFamily="34" charset="-122"/>
                <a:ea typeface="微软雅黑" panose="020B0503020204020204" pitchFamily="34" charset="-122"/>
              </a:rPr>
              <a:t>15</a:t>
            </a:r>
            <a:r>
              <a:rPr lang="zh-CN" altLang="en-US" sz="1600">
                <a:latin typeface="微软雅黑" panose="020B0503020204020204" pitchFamily="34" charset="-122"/>
                <a:ea typeface="微软雅黑" panose="020B0503020204020204" pitchFamily="34" charset="-122"/>
              </a:rPr>
              <a:t>人</a:t>
            </a:r>
            <a:endParaRPr lang="en-US" altLang="zh-CN" sz="1600">
              <a:latin typeface="微软雅黑" panose="020B0503020204020204" pitchFamily="34" charset="-122"/>
              <a:ea typeface="微软雅黑" panose="020B0503020204020204" pitchFamily="34" charset="-122"/>
            </a:endParaRPr>
          </a:p>
          <a:p>
            <a:pPr algn="just">
              <a:lnSpc>
                <a:spcPct val="150000"/>
              </a:lnSpc>
            </a:pPr>
            <a:r>
              <a:rPr lang="zh-CN" altLang="en-US" sz="1600">
                <a:latin typeface="微软雅黑" panose="020B0503020204020204" pitchFamily="34" charset="-122"/>
                <a:ea typeface="微软雅黑" panose="020B0503020204020204" pitchFamily="34" charset="-122"/>
              </a:rPr>
              <a:t>学术水平高，工作经验丰富</a:t>
            </a:r>
            <a:endParaRPr lang="zh-CN" altLang="zh-CN" sz="16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en-US" altLang="zh-CN" sz="2400" b="1"/>
              <a:t>4</a:t>
            </a:r>
            <a:r>
              <a:rPr lang="zh-CN" altLang="en-US" sz="2400" b="1"/>
              <a:t>个问题</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417195" y="2035810"/>
            <a:ext cx="7975600" cy="2368550"/>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p>
          <a:p>
            <a:pPr algn="l"/>
            <a:endParaRPr lang="zh-CN" altLang="en-US" sz="2400" b="1">
              <a:latin typeface="微软雅黑" panose="020B0503020204020204" pitchFamily="34" charset="-122"/>
              <a:ea typeface="微软雅黑" panose="020B0503020204020204" pitchFamily="34" charset="-122"/>
            </a:endParaRPr>
          </a:p>
          <a:p>
            <a:pPr algn="just"/>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一是如何在学懂原文上做文章（解决是什么的问题）</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a:t>
            </a: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5310"/>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706755"/>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“不忘初心，牢记使命，‘真学实懂’迎评估</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181033" y="6381750"/>
            <a:ext cx="4392612" cy="460375"/>
          </a:xfrm>
          <a:prstGeom prst="rect">
            <a:avLst/>
          </a:prstGeom>
          <a:noFill/>
          <a:ln w="9525">
            <a:noFill/>
            <a:miter lim="800000"/>
          </a:ln>
        </p:spPr>
        <p:txBody>
          <a:bodyPr>
            <a:spAutoFit/>
          </a:bodyPr>
          <a:lstStyle/>
          <a:p>
            <a:r>
              <a:rPr lang="en-US" sz="2400" b="1"/>
              <a:t>10</a:t>
            </a:r>
            <a:r>
              <a:rPr lang="zh-CN" altLang="en-US" sz="2400" b="1"/>
              <a:t>名主题发言人发言</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0" y="2199640"/>
            <a:ext cx="2993390" cy="2953385"/>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400" b="1">
                <a:solidFill>
                  <a:srgbClr val="FF0000"/>
                </a:solidFill>
                <a:latin typeface="微软雅黑" panose="020B0503020204020204" pitchFamily="34" charset="-122"/>
                <a:ea typeface="微软雅黑" panose="020B0503020204020204" pitchFamily="34" charset="-122"/>
              </a:rPr>
              <a:t>学习内容：</a:t>
            </a:r>
          </a:p>
          <a:p>
            <a:pPr algn="just"/>
            <a:r>
              <a:rPr lang="en-US" altLang="zh-CN" sz="1800" b="1">
                <a:latin typeface="微软雅黑" panose="020B0503020204020204" pitchFamily="34" charset="-122"/>
                <a:ea typeface="微软雅黑" panose="020B0503020204020204" pitchFamily="34" charset="-122"/>
              </a:rPr>
              <a:t>1.集中学习内容：研讨19大报告“是什么”的问题；</a:t>
            </a:r>
          </a:p>
          <a:p>
            <a:pPr algn="just"/>
            <a:endParaRPr lang="en-US" altLang="zh-CN" sz="1800" b="1">
              <a:latin typeface="微软雅黑" panose="020B0503020204020204" pitchFamily="34" charset="-122"/>
              <a:ea typeface="微软雅黑" panose="020B0503020204020204" pitchFamily="34" charset="-122"/>
            </a:endParaRPr>
          </a:p>
          <a:p>
            <a:pPr algn="just"/>
            <a:r>
              <a:rPr lang="en-US" altLang="zh-CN" sz="1800" b="1">
                <a:latin typeface="微软雅黑" panose="020B0503020204020204" pitchFamily="34" charset="-122"/>
                <a:ea typeface="微软雅黑" panose="020B0503020204020204" pitchFamily="34" charset="-122"/>
              </a:rPr>
              <a:t>2.校本科教学工作审核评估应会40问；</a:t>
            </a:r>
          </a:p>
          <a:p>
            <a:pPr algn="just"/>
            <a:endParaRPr lang="en-US" altLang="zh-CN" sz="1800" b="1">
              <a:latin typeface="微软雅黑" panose="020B0503020204020204" pitchFamily="34" charset="-122"/>
              <a:ea typeface="微软雅黑" panose="020B0503020204020204" pitchFamily="34" charset="-122"/>
            </a:endParaRPr>
          </a:p>
          <a:p>
            <a:pPr algn="just"/>
            <a:r>
              <a:rPr lang="en-US" altLang="zh-CN" sz="1800" b="1">
                <a:latin typeface="微软雅黑" panose="020B0503020204020204" pitchFamily="34" charset="-122"/>
                <a:ea typeface="微软雅黑" panose="020B0503020204020204" pitchFamily="34" charset="-122"/>
              </a:rPr>
              <a:t>3.外语系本科教学审核评估应知8条</a:t>
            </a:r>
          </a:p>
          <a:p>
            <a:pPr algn="just"/>
            <a:endParaRPr lang="en-US" altLang="zh-CN" sz="1800" b="1">
              <a:latin typeface="微软雅黑" panose="020B0503020204020204" pitchFamily="34" charset="-122"/>
              <a:ea typeface="微软雅黑" panose="020B0503020204020204" pitchFamily="34" charset="-122"/>
            </a:endParaRP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pic>
        <p:nvPicPr>
          <p:cNvPr id="6" name="图片 5" descr="420511527802928388"/>
          <p:cNvPicPr>
            <a:picLocks noChangeAspect="1"/>
          </p:cNvPicPr>
          <p:nvPr/>
        </p:nvPicPr>
        <p:blipFill>
          <a:blip r:embed="rId3" cstate="print"/>
          <a:stretch>
            <a:fillRect/>
          </a:stretch>
        </p:blipFill>
        <p:spPr>
          <a:xfrm>
            <a:off x="3509010" y="4202430"/>
            <a:ext cx="5016500" cy="2179955"/>
          </a:xfrm>
          <a:prstGeom prst="rect">
            <a:avLst/>
          </a:prstGeom>
        </p:spPr>
      </p:pic>
      <p:pic>
        <p:nvPicPr>
          <p:cNvPr id="7" name="图片 6" descr="360截图16171117347454"/>
          <p:cNvPicPr>
            <a:picLocks noChangeAspect="1"/>
          </p:cNvPicPr>
          <p:nvPr/>
        </p:nvPicPr>
        <p:blipFill>
          <a:blip r:embed="rId4" cstate="print"/>
          <a:stretch>
            <a:fillRect/>
          </a:stretch>
        </p:blipFill>
        <p:spPr>
          <a:xfrm>
            <a:off x="3516630" y="1845310"/>
            <a:ext cx="5008245" cy="235331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en-US" altLang="zh-CN" sz="2400" b="1"/>
              <a:t>4</a:t>
            </a:r>
            <a:r>
              <a:rPr lang="zh-CN" altLang="en-US" sz="2400" b="1"/>
              <a:t>个问题</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417195" y="2035810"/>
            <a:ext cx="7975600" cy="2738120"/>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endParaRPr lang="zh-CN" altLang="en-US" sz="2400" b="1">
              <a:latin typeface="微软雅黑" panose="020B0503020204020204" pitchFamily="34" charset="-122"/>
              <a:ea typeface="微软雅黑" panose="020B0503020204020204" pitchFamily="34" charset="-122"/>
            </a:endParaRPr>
          </a:p>
          <a:p>
            <a:pPr algn="just"/>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二是如何在深化理解上下功夫（解决为什么的问题）</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a:t>
            </a: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zh-CN" altLang="en-US" sz="2400" b="1"/>
              <a:t>解决</a:t>
            </a:r>
            <a:r>
              <a:rPr lang="en-US" altLang="zh-CN" sz="2400" b="1"/>
              <a:t>“</a:t>
            </a:r>
            <a:r>
              <a:rPr lang="zh-CN" altLang="en-US" sz="2400" b="1"/>
              <a:t>为什么</a:t>
            </a:r>
            <a:r>
              <a:rPr lang="en-US" altLang="zh-CN" sz="2400" b="1"/>
              <a:t>”</a:t>
            </a:r>
            <a:r>
              <a:rPr lang="zh-CN" altLang="en-US" sz="2400" b="1"/>
              <a:t>问题</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417195" y="2035810"/>
            <a:ext cx="7975600" cy="2738120"/>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endParaRPr lang="zh-CN" altLang="en-US" sz="2400" b="1">
              <a:latin typeface="微软雅黑" panose="020B0503020204020204" pitchFamily="34" charset="-122"/>
              <a:ea typeface="微软雅黑" panose="020B0503020204020204" pitchFamily="34" charset="-122"/>
            </a:endParaRPr>
          </a:p>
          <a:p>
            <a:pPr algn="just"/>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二是如何在深化理解上下功夫（解决为什么的问题）；</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a:t>
            </a: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pic>
        <p:nvPicPr>
          <p:cNvPr id="3" name="图片 2" descr="360截图161711176110181">
            <a:hlinkClick r:id="rId3" action="ppaction://hlinkfile"/>
          </p:cNvPr>
          <p:cNvPicPr>
            <a:picLocks noChangeAspect="1"/>
          </p:cNvPicPr>
          <p:nvPr/>
        </p:nvPicPr>
        <p:blipFill>
          <a:blip r:embed="rId4" cstate="print"/>
          <a:stretch>
            <a:fillRect/>
          </a:stretch>
        </p:blipFill>
        <p:spPr>
          <a:xfrm>
            <a:off x="-635" y="1844675"/>
            <a:ext cx="9145270" cy="453707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en-US" altLang="zh-CN" sz="2400" b="1"/>
              <a:t>4</a:t>
            </a:r>
            <a:r>
              <a:rPr lang="zh-CN" altLang="en-US" sz="2400" b="1"/>
              <a:t>个问题</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417195" y="2035810"/>
            <a:ext cx="7975600" cy="3784600"/>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endParaRPr lang="zh-CN" altLang="en-US" sz="2400" b="1">
              <a:latin typeface="微软雅黑" panose="020B0503020204020204" pitchFamily="34" charset="-122"/>
              <a:ea typeface="微软雅黑" panose="020B0503020204020204" pitchFamily="34" charset="-122"/>
            </a:endParaRPr>
          </a:p>
          <a:p>
            <a:pPr algn="just"/>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三是如何在聚焦落点上求突破（解决结合点的问题）</a:t>
            </a:r>
          </a:p>
          <a:p>
            <a:pPr algn="just"/>
            <a:endParaRPr lang="zh-CN" altLang="zh-CN" sz="2400" b="1">
              <a:latin typeface="微软雅黑" panose="020B0503020204020204" pitchFamily="34" charset="-122"/>
              <a:ea typeface="微软雅黑" panose="020B0503020204020204" pitchFamily="34" charset="-122"/>
            </a:endParaRPr>
          </a:p>
          <a:p>
            <a:pPr algn="just"/>
            <a:r>
              <a:rPr lang="zh-CN" altLang="zh-CN" sz="1800" b="1">
                <a:solidFill>
                  <a:srgbClr val="FF0000"/>
                </a:solidFill>
                <a:latin typeface="微软雅黑" panose="020B0503020204020204" pitchFamily="34" charset="-122"/>
                <a:ea typeface="微软雅黑" panose="020B0503020204020204" pitchFamily="34" charset="-122"/>
              </a:rPr>
              <a:t>结合点：价值思辨引领融入大学英语教学教学全过程</a:t>
            </a:r>
            <a:endParaRPr lang="zh-CN" altLang="zh-CN" sz="1800" b="1">
              <a:latin typeface="微软雅黑" panose="020B0503020204020204" pitchFamily="34" charset="-122"/>
              <a:ea typeface="微软雅黑" panose="020B0503020204020204" pitchFamily="34" charset="-122"/>
            </a:endParaRPr>
          </a:p>
          <a:p>
            <a:pPr algn="just"/>
            <a:endParaRPr lang="zh-CN" altLang="zh-CN" sz="1800" b="1">
              <a:latin typeface="微软雅黑" panose="020B0503020204020204" pitchFamily="34" charset="-122"/>
              <a:ea typeface="微软雅黑" panose="020B0503020204020204" pitchFamily="34" charset="-122"/>
            </a:endParaRPr>
          </a:p>
          <a:p>
            <a:pPr algn="just"/>
            <a:r>
              <a:rPr lang="en-US" altLang="zh-CN" sz="1600" b="1">
                <a:latin typeface="微软雅黑" panose="020B0503020204020204" pitchFamily="34" charset="-122"/>
                <a:ea typeface="微软雅黑" panose="020B0503020204020204" pitchFamily="34" charset="-122"/>
              </a:rPr>
              <a:t>1.</a:t>
            </a:r>
            <a:r>
              <a:rPr lang="zh-CN" altLang="zh-CN" sz="1600" b="1">
                <a:latin typeface="微软雅黑" panose="020B0503020204020204" pitchFamily="34" charset="-122"/>
                <a:ea typeface="微软雅黑" panose="020B0503020204020204" pitchFamily="34" charset="-122"/>
              </a:rPr>
              <a:t>社会主义核心价值观</a:t>
            </a:r>
          </a:p>
          <a:p>
            <a:pPr algn="just"/>
            <a:endParaRPr lang="zh-CN" altLang="zh-CN" sz="1600" b="1">
              <a:latin typeface="微软雅黑" panose="020B0503020204020204" pitchFamily="34" charset="-122"/>
              <a:ea typeface="微软雅黑" panose="020B0503020204020204" pitchFamily="34" charset="-122"/>
            </a:endParaRPr>
          </a:p>
          <a:p>
            <a:pPr algn="just"/>
            <a:r>
              <a:rPr lang="en-US" altLang="zh-CN" sz="1600" b="1">
                <a:latin typeface="微软雅黑" panose="020B0503020204020204" pitchFamily="34" charset="-122"/>
                <a:ea typeface="微软雅黑" panose="020B0503020204020204" pitchFamily="34" charset="-122"/>
              </a:rPr>
              <a:t>2.</a:t>
            </a:r>
            <a:r>
              <a:rPr lang="zh-CN" altLang="zh-CN" sz="1600" b="1">
                <a:latin typeface="微软雅黑" panose="020B0503020204020204" pitchFamily="34" charset="-122"/>
                <a:ea typeface="微软雅黑" panose="020B0503020204020204" pitchFamily="34" charset="-122"/>
              </a:rPr>
              <a:t>习近平新时代中国特色社会主义思想</a:t>
            </a:r>
          </a:p>
          <a:p>
            <a:pPr algn="just"/>
            <a:endParaRPr lang="zh-CN" altLang="zh-CN" sz="1600" b="1">
              <a:latin typeface="微软雅黑" panose="020B0503020204020204" pitchFamily="34" charset="-122"/>
              <a:ea typeface="微软雅黑" panose="020B0503020204020204" pitchFamily="34" charset="-122"/>
            </a:endParaRPr>
          </a:p>
          <a:p>
            <a:pPr algn="just"/>
            <a:r>
              <a:rPr lang="en-US" altLang="zh-CN" sz="1600" b="1">
                <a:latin typeface="微软雅黑" panose="020B0503020204020204" pitchFamily="34" charset="-122"/>
                <a:ea typeface="微软雅黑" panose="020B0503020204020204" pitchFamily="34" charset="-122"/>
              </a:rPr>
              <a:t>3.</a:t>
            </a:r>
            <a:r>
              <a:rPr lang="zh-CN" altLang="zh-CN" sz="1600" b="1">
                <a:latin typeface="微软雅黑" panose="020B0503020204020204" pitchFamily="34" charset="-122"/>
                <a:ea typeface="微软雅黑" panose="020B0503020204020204" pitchFamily="34" charset="-122"/>
              </a:rPr>
              <a:t>文化自信</a:t>
            </a:r>
          </a:p>
          <a:p>
            <a:pPr algn="just"/>
            <a:r>
              <a:rPr lang="en-US" altLang="zh-CN" sz="2400" b="1">
                <a:latin typeface="微软雅黑" panose="020B0503020204020204" pitchFamily="34" charset="-122"/>
                <a:ea typeface="微软雅黑" panose="020B0503020204020204" pitchFamily="34" charset="-122"/>
              </a:rPr>
              <a:t>   </a:t>
            </a: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en-US" altLang="zh-CN" sz="2400" b="1"/>
              <a:t>4</a:t>
            </a:r>
            <a:r>
              <a:rPr lang="zh-CN" altLang="en-US" sz="2400" b="1"/>
              <a:t>个问题</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417195" y="1844675"/>
            <a:ext cx="7975600" cy="7724140"/>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endParaRPr lang="zh-CN" altLang="en-US" sz="2400" b="1">
              <a:latin typeface="微软雅黑" panose="020B0503020204020204" pitchFamily="34" charset="-122"/>
              <a:ea typeface="微软雅黑" panose="020B0503020204020204" pitchFamily="34" charset="-122"/>
            </a:endParaRPr>
          </a:p>
          <a:p>
            <a:pPr algn="just"/>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      四是如何在有序推进上出实招（解决有成效的问题）</a:t>
            </a:r>
          </a:p>
          <a:p>
            <a:pPr algn="just"/>
            <a:endParaRPr lang="en-US" altLang="zh-CN" sz="2400" b="1">
              <a:latin typeface="微软雅黑" panose="020B0503020204020204" pitchFamily="34" charset="-122"/>
              <a:ea typeface="微软雅黑" panose="020B0503020204020204" pitchFamily="34" charset="-122"/>
            </a:endParaRPr>
          </a:p>
          <a:p>
            <a:pPr algn="just"/>
            <a:r>
              <a:rPr lang="zh-CN" altLang="zh-CN" sz="1800" b="1">
                <a:latin typeface="微软雅黑" panose="020B0503020204020204" pitchFamily="34" charset="-122"/>
                <a:ea typeface="微软雅黑" panose="020B0503020204020204" pitchFamily="34" charset="-122"/>
                <a:sym typeface="+mn-ea"/>
              </a:rPr>
              <a:t>主要矛盾：教师立德树人与业务能力水平的不平衡、不充分发展与学生日益增长的个人求知与发展需要之间的矛盾。</a:t>
            </a:r>
            <a:endParaRPr lang="zh-CN" altLang="zh-CN" sz="1800" b="1">
              <a:latin typeface="微软雅黑" panose="020B0503020204020204" pitchFamily="34" charset="-122"/>
              <a:ea typeface="微软雅黑" panose="020B0503020204020204" pitchFamily="34" charset="-122"/>
            </a:endParaRPr>
          </a:p>
          <a:p>
            <a:pPr algn="just"/>
            <a:endParaRPr lang="zh-CN" altLang="zh-CN" sz="1800" b="1">
              <a:latin typeface="微软雅黑" panose="020B0503020204020204" pitchFamily="34" charset="-122"/>
              <a:ea typeface="微软雅黑" panose="020B0503020204020204" pitchFamily="34" charset="-122"/>
            </a:endParaRPr>
          </a:p>
          <a:p>
            <a:pPr algn="just"/>
            <a:r>
              <a:rPr lang="zh-CN" altLang="zh-CN" sz="1800" b="1">
                <a:latin typeface="微软雅黑" panose="020B0503020204020204" pitchFamily="34" charset="-122"/>
                <a:ea typeface="微软雅黑" panose="020B0503020204020204" pitchFamily="34" charset="-122"/>
                <a:sym typeface="+mn-ea"/>
              </a:rPr>
              <a:t>解决途径：加强教师自身思想理论学习，提高业务与教学水平</a:t>
            </a:r>
          </a:p>
          <a:p>
            <a:pPr algn="just"/>
            <a:endParaRPr lang="zh-CN" altLang="zh-CN" sz="1800" b="1">
              <a:latin typeface="微软雅黑" panose="020B0503020204020204" pitchFamily="34" charset="-122"/>
              <a:ea typeface="微软雅黑" panose="020B0503020204020204" pitchFamily="34" charset="-122"/>
              <a:sym typeface="+mn-ea"/>
            </a:endParaRPr>
          </a:p>
          <a:p>
            <a:pPr algn="just"/>
            <a:r>
              <a:rPr lang="zh-CN" altLang="zh-CN" sz="1800" b="1">
                <a:latin typeface="微软雅黑" panose="020B0503020204020204" pitchFamily="34" charset="-122"/>
                <a:ea typeface="微软雅黑" panose="020B0503020204020204" pitchFamily="34" charset="-122"/>
                <a:sym typeface="+mn-ea"/>
              </a:rPr>
              <a:t>持续推进的措施：</a:t>
            </a:r>
            <a:r>
              <a:rPr lang="en-US" altLang="zh-CN" sz="1800" b="1">
                <a:latin typeface="微软雅黑" panose="020B0503020204020204" pitchFamily="34" charset="-122"/>
                <a:ea typeface="微软雅黑" panose="020B0503020204020204" pitchFamily="34" charset="-122"/>
                <a:sym typeface="+mn-ea"/>
              </a:rPr>
              <a:t>1. </a:t>
            </a:r>
            <a:r>
              <a:rPr lang="zh-CN" altLang="zh-CN" sz="1800" b="1">
                <a:latin typeface="微软雅黑" panose="020B0503020204020204" pitchFamily="34" charset="-122"/>
                <a:ea typeface="微软雅黑" panose="020B0503020204020204" pitchFamily="34" charset="-122"/>
                <a:sym typeface="+mn-ea"/>
              </a:rPr>
              <a:t>教学内容和过程中融入十九大报告的思想与内容</a:t>
            </a:r>
          </a:p>
          <a:p>
            <a:pPr algn="just"/>
            <a:endParaRPr lang="zh-CN" altLang="zh-CN" sz="1800" b="1">
              <a:latin typeface="微软雅黑" panose="020B0503020204020204" pitchFamily="34" charset="-122"/>
              <a:ea typeface="微软雅黑" panose="020B0503020204020204" pitchFamily="34" charset="-122"/>
              <a:sym typeface="+mn-ea"/>
            </a:endParaRPr>
          </a:p>
          <a:p>
            <a:pPr algn="just"/>
            <a:r>
              <a:rPr lang="zh-CN" altLang="zh-CN" sz="1800" b="1">
                <a:latin typeface="微软雅黑" panose="020B0503020204020204" pitchFamily="34" charset="-122"/>
                <a:ea typeface="微软雅黑" panose="020B0503020204020204" pitchFamily="34" charset="-122"/>
                <a:sym typeface="+mn-ea"/>
              </a:rPr>
              <a:t>                           </a:t>
            </a:r>
            <a:r>
              <a:rPr lang="en-US" altLang="zh-CN" sz="1800" b="1">
                <a:latin typeface="微软雅黑" panose="020B0503020204020204" pitchFamily="34" charset="-122"/>
                <a:ea typeface="微软雅黑" panose="020B0503020204020204" pitchFamily="34" charset="-122"/>
                <a:sym typeface="+mn-ea"/>
              </a:rPr>
              <a:t>2. </a:t>
            </a:r>
            <a:r>
              <a:rPr lang="zh-CN" altLang="zh-CN" sz="1800" b="1">
                <a:latin typeface="微软雅黑" panose="020B0503020204020204" pitchFamily="34" charset="-122"/>
                <a:ea typeface="微软雅黑" panose="020B0503020204020204" pitchFamily="34" charset="-122"/>
                <a:sym typeface="+mn-ea"/>
              </a:rPr>
              <a:t>教师：学懂、弄通</a:t>
            </a:r>
          </a:p>
          <a:p>
            <a:pPr algn="just"/>
            <a:endParaRPr lang="zh-CN" altLang="zh-CN" sz="1800" b="1">
              <a:latin typeface="微软雅黑" panose="020B0503020204020204" pitchFamily="34" charset="-122"/>
              <a:ea typeface="微软雅黑" panose="020B0503020204020204" pitchFamily="34" charset="-122"/>
              <a:sym typeface="+mn-ea"/>
            </a:endParaRPr>
          </a:p>
          <a:p>
            <a:pPr algn="just"/>
            <a:r>
              <a:rPr lang="zh-CN" altLang="zh-CN" sz="1800" b="1">
                <a:latin typeface="微软雅黑" panose="020B0503020204020204" pitchFamily="34" charset="-122"/>
                <a:ea typeface="微软雅黑" panose="020B0503020204020204" pitchFamily="34" charset="-122"/>
                <a:sym typeface="+mn-ea"/>
              </a:rPr>
              <a:t>                           </a:t>
            </a:r>
            <a:r>
              <a:rPr lang="en-US" altLang="zh-CN" sz="1800" b="1">
                <a:latin typeface="微软雅黑" panose="020B0503020204020204" pitchFamily="34" charset="-122"/>
                <a:ea typeface="微软雅黑" panose="020B0503020204020204" pitchFamily="34" charset="-122"/>
                <a:sym typeface="+mn-ea"/>
              </a:rPr>
              <a:t>3.</a:t>
            </a:r>
            <a:r>
              <a:rPr lang="zh-CN" altLang="zh-CN" sz="1800" b="1">
                <a:latin typeface="微软雅黑" panose="020B0503020204020204" pitchFamily="34" charset="-122"/>
                <a:ea typeface="微软雅黑" panose="020B0503020204020204" pitchFamily="34" charset="-122"/>
                <a:sym typeface="+mn-ea"/>
              </a:rPr>
              <a:t> 学生：引领学生做实</a:t>
            </a:r>
          </a:p>
          <a:p>
            <a:pPr algn="just"/>
            <a:endParaRPr lang="zh-CN" altLang="zh-CN" sz="1800" b="1">
              <a:latin typeface="微软雅黑" panose="020B0503020204020204" pitchFamily="34" charset="-122"/>
              <a:ea typeface="微软雅黑" panose="020B0503020204020204" pitchFamily="34" charset="-122"/>
              <a:sym typeface="+mn-ea"/>
            </a:endParaRPr>
          </a:p>
          <a:p>
            <a:pPr algn="just"/>
            <a:endParaRPr lang="zh-CN" altLang="zh-CN" sz="1800" b="1">
              <a:latin typeface="微软雅黑" panose="020B0503020204020204" pitchFamily="34" charset="-122"/>
              <a:ea typeface="微软雅黑" panose="020B0503020204020204" pitchFamily="34" charset="-122"/>
            </a:endParaRPr>
          </a:p>
          <a:p>
            <a:pPr algn="just"/>
            <a:endParaRPr lang="zh-CN" altLang="zh-CN" sz="1800" b="1">
              <a:latin typeface="微软雅黑" panose="020B0503020204020204" pitchFamily="34" charset="-122"/>
              <a:ea typeface="微软雅黑" panose="020B0503020204020204" pitchFamily="34" charset="-122"/>
            </a:endParaRPr>
          </a:p>
          <a:p>
            <a:pPr algn="just"/>
            <a:endParaRPr lang="en-US" altLang="zh-CN" sz="1800" b="1">
              <a:latin typeface="微软雅黑" panose="020B0503020204020204" pitchFamily="34" charset="-122"/>
              <a:ea typeface="微软雅黑" panose="020B0503020204020204" pitchFamily="34" charset="-122"/>
            </a:endParaRPr>
          </a:p>
          <a:p>
            <a:pPr algn="just"/>
            <a:endParaRPr lang="en-US" altLang="zh-CN" sz="2400" b="1">
              <a:latin typeface="微软雅黑" panose="020B0503020204020204" pitchFamily="34" charset="-122"/>
              <a:ea typeface="微软雅黑" panose="020B0503020204020204" pitchFamily="34" charset="-122"/>
            </a:endParaRPr>
          </a:p>
          <a:p>
            <a:pPr algn="just"/>
            <a:endParaRPr lang="en-US" altLang="zh-CN" sz="2400" b="1">
              <a:latin typeface="微软雅黑" panose="020B0503020204020204" pitchFamily="34" charset="-122"/>
              <a:ea typeface="微软雅黑" panose="020B0503020204020204" pitchFamily="34" charset="-122"/>
            </a:endParaRPr>
          </a:p>
          <a:p>
            <a:pPr algn="just"/>
            <a:endParaRPr lang="en-US" altLang="zh-CN" sz="2400" b="1">
              <a:latin typeface="微软雅黑" panose="020B0503020204020204" pitchFamily="34" charset="-122"/>
              <a:ea typeface="微软雅黑" panose="020B0503020204020204" pitchFamily="34" charset="-122"/>
            </a:endParaRPr>
          </a:p>
          <a:p>
            <a:pPr algn="just"/>
            <a:endParaRPr lang="en-US" altLang="zh-CN" sz="2400" b="1">
              <a:latin typeface="微软雅黑" panose="020B0503020204020204" pitchFamily="34" charset="-122"/>
              <a:ea typeface="微软雅黑" panose="020B0503020204020204" pitchFamily="34" charset="-122"/>
            </a:endParaRPr>
          </a:p>
          <a:p>
            <a:pPr algn="just"/>
            <a:endParaRPr lang="en-US" altLang="zh-CN" sz="2400" b="1">
              <a:latin typeface="微软雅黑" panose="020B0503020204020204" pitchFamily="34" charset="-122"/>
              <a:ea typeface="微软雅黑" panose="020B0503020204020204" pitchFamily="34" charset="-122"/>
            </a:endParaRPr>
          </a:p>
          <a:p>
            <a:pPr algn="just"/>
            <a:endParaRPr lang="en-US" altLang="zh-CN" sz="2400" b="1">
              <a:latin typeface="微软雅黑" panose="020B0503020204020204" pitchFamily="34" charset="-122"/>
              <a:ea typeface="微软雅黑" panose="020B0503020204020204" pitchFamily="34" charset="-122"/>
            </a:endParaRP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5069" name="图片 2"/>
            <p:cNvPicPr>
              <a:picLocks noChangeAspect="1"/>
            </p:cNvPicPr>
            <p:nvPr/>
          </p:nvPicPr>
          <p:blipFill>
            <a:blip r:embed="rId3"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53707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45059" name="TextBox 5"/>
          <p:cNvSpPr txBox="1">
            <a:spLocks noChangeArrowheads="1"/>
          </p:cNvSpPr>
          <p:nvPr/>
        </p:nvSpPr>
        <p:spPr bwMode="auto">
          <a:xfrm>
            <a:off x="2516188" y="1125538"/>
            <a:ext cx="4194175" cy="398780"/>
          </a:xfrm>
          <a:prstGeom prst="rect">
            <a:avLst/>
          </a:prstGeom>
          <a:noFill/>
          <a:ln w="9525">
            <a:noFill/>
            <a:miter lim="800000"/>
          </a:ln>
        </p:spPr>
        <p:txBody>
          <a:bodyPr>
            <a:spAutoFit/>
          </a:bodyPr>
          <a:lstStyle/>
          <a:p>
            <a:pPr algn="ctr"/>
            <a:r>
              <a:rPr lang="zh-CN" altLang="en-US" sz="2000" b="1">
                <a:solidFill>
                  <a:srgbClr val="FFFF99"/>
                </a:solidFill>
                <a:latin typeface="微软雅黑" panose="020B0503020204020204" pitchFamily="34" charset="-122"/>
                <a:ea typeface="微软雅黑" panose="020B0503020204020204" pitchFamily="34" charset="-122"/>
              </a:rPr>
              <a:t>“学懂、弄通、做实</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63" name="Text Box 10"/>
          <p:cNvSpPr txBox="1">
            <a:spLocks noChangeArrowheads="1"/>
          </p:cNvSpPr>
          <p:nvPr/>
        </p:nvSpPr>
        <p:spPr bwMode="auto">
          <a:xfrm>
            <a:off x="3582988" y="6381750"/>
            <a:ext cx="4392612" cy="460375"/>
          </a:xfrm>
          <a:prstGeom prst="rect">
            <a:avLst/>
          </a:prstGeom>
          <a:noFill/>
          <a:ln w="9525">
            <a:noFill/>
            <a:miter lim="800000"/>
          </a:ln>
        </p:spPr>
        <p:txBody>
          <a:bodyPr>
            <a:spAutoFit/>
          </a:bodyPr>
          <a:lstStyle/>
          <a:p>
            <a:r>
              <a:rPr lang="zh-CN" altLang="en-US" sz="2400" b="1"/>
              <a:t>出实招</a:t>
            </a:r>
          </a:p>
        </p:txBody>
      </p:sp>
      <p:sp>
        <p:nvSpPr>
          <p:cNvPr id="45064" name="AutoShape 12" descr="EQFWNLF)H4ZHU][F5$]U"/>
          <p:cNvSpPr>
            <a:spLocks noChangeAspect="1" noChangeArrowheads="1"/>
          </p:cNvSpPr>
          <p:nvPr/>
        </p:nvSpPr>
        <p:spPr bwMode="auto">
          <a:xfrm>
            <a:off x="0" y="0"/>
            <a:ext cx="304800" cy="304800"/>
          </a:xfrm>
          <a:prstGeom prst="rect">
            <a:avLst/>
          </a:prstGeom>
          <a:noFill/>
          <a:ln w="9525">
            <a:noFill/>
            <a:miter lim="800000"/>
          </a:ln>
        </p:spPr>
        <p:txBody>
          <a:bodyPr/>
          <a:lstStyle/>
          <a:p>
            <a:endParaRPr lang="zh-CN" altLang="en-US"/>
          </a:p>
        </p:txBody>
      </p:sp>
      <p:sp>
        <p:nvSpPr>
          <p:cNvPr id="45065" name="AutoShape 13" descr="EQFWNLF)H4ZHU][F5$]U"/>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sp>
        <p:nvSpPr>
          <p:cNvPr id="45067" name="Text Box 17"/>
          <p:cNvSpPr txBox="1">
            <a:spLocks noChangeArrowheads="1"/>
          </p:cNvSpPr>
          <p:nvPr/>
        </p:nvSpPr>
        <p:spPr bwMode="auto">
          <a:xfrm>
            <a:off x="304800" y="2005330"/>
            <a:ext cx="6548120" cy="4399915"/>
          </a:xfrm>
          <a:prstGeom prst="rect">
            <a:avLst/>
          </a:prstGeom>
          <a:noFill/>
          <a:ln w="9525">
            <a:noFill/>
            <a:miter lim="800000"/>
          </a:ln>
        </p:spPr>
        <p:txBody>
          <a:bodyPr wrap="square">
            <a:spAutoFit/>
          </a:bodyPr>
          <a:lstStyle/>
          <a:p>
            <a:pPr algn="l"/>
            <a:r>
              <a:rPr lang="zh-CN" altLang="en-US" sz="2400" b="1">
                <a:latin typeface="微软雅黑" panose="020B0503020204020204" pitchFamily="34" charset="-122"/>
                <a:ea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rPr>
              <a:t>学习十九大报告的思路与路径：</a:t>
            </a:r>
            <a:endParaRPr lang="zh-CN" altLang="en-US" sz="2400" b="1">
              <a:latin typeface="微软雅黑" panose="020B0503020204020204" pitchFamily="34" charset="-122"/>
              <a:ea typeface="微软雅黑" panose="020B0503020204020204" pitchFamily="34" charset="-122"/>
            </a:endParaRPr>
          </a:p>
          <a:p>
            <a:pPr algn="just"/>
            <a:r>
              <a:rPr lang="en-US" altLang="zh-CN" sz="2400" b="1">
                <a:latin typeface="微软雅黑" panose="020B0503020204020204" pitchFamily="34" charset="-122"/>
                <a:ea typeface="微软雅黑" panose="020B0503020204020204" pitchFamily="34" charset="-122"/>
              </a:rPr>
              <a:t>四是如何在有序推进上出实招（解决有成效的问题）</a:t>
            </a:r>
          </a:p>
          <a:p>
            <a:pPr algn="just"/>
            <a:r>
              <a:rPr lang="en-US" altLang="zh-CN" sz="1800" b="1">
                <a:latin typeface="微软雅黑" panose="020B0503020204020204" pitchFamily="34" charset="-122"/>
                <a:ea typeface="微软雅黑" panose="020B0503020204020204" pitchFamily="34" charset="-122"/>
                <a:sym typeface="+mn-ea"/>
              </a:rPr>
              <a:t>1.</a:t>
            </a:r>
            <a:r>
              <a:rPr lang="zh-CN" altLang="en-US" sz="1800" b="1">
                <a:latin typeface="微软雅黑" panose="020B0503020204020204" pitchFamily="34" charset="-122"/>
                <a:ea typeface="微软雅黑" panose="020B0503020204020204" pitchFamily="34" charset="-122"/>
                <a:sym typeface="+mn-ea"/>
              </a:rPr>
              <a:t>《习近平谈治国理政》</a:t>
            </a:r>
            <a:r>
              <a:rPr lang="en-US" altLang="zh-CN" sz="1800" b="1">
                <a:latin typeface="微软雅黑" panose="020B0503020204020204" pitchFamily="34" charset="-122"/>
                <a:ea typeface="微软雅黑" panose="020B0503020204020204" pitchFamily="34" charset="-122"/>
                <a:sym typeface="+mn-ea"/>
              </a:rPr>
              <a:t>英文版</a:t>
            </a:r>
            <a:endParaRPr lang="zh-CN" altLang="en-US" sz="1800" b="1">
              <a:latin typeface="微软雅黑" panose="020B0503020204020204" pitchFamily="34" charset="-122"/>
              <a:ea typeface="微软雅黑" panose="020B0503020204020204" pitchFamily="34" charset="-122"/>
              <a:sym typeface="+mn-ea"/>
            </a:endParaRPr>
          </a:p>
          <a:p>
            <a:pPr algn="just"/>
            <a:endParaRPr lang="zh-CN" altLang="en-US" sz="1800" b="1">
              <a:latin typeface="微软雅黑" panose="020B0503020204020204" pitchFamily="34" charset="-122"/>
              <a:ea typeface="微软雅黑" panose="020B0503020204020204" pitchFamily="34" charset="-122"/>
              <a:sym typeface="+mn-ea"/>
            </a:endParaRPr>
          </a:p>
          <a:p>
            <a:pPr algn="just"/>
            <a:r>
              <a:rPr lang="en-US" altLang="zh-CN" sz="1800" b="1">
                <a:latin typeface="微软雅黑" panose="020B0503020204020204" pitchFamily="34" charset="-122"/>
                <a:ea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sym typeface="+mn-ea"/>
              </a:rPr>
              <a:t>十九大报告（双语版）</a:t>
            </a:r>
          </a:p>
          <a:p>
            <a:pPr algn="just"/>
            <a:r>
              <a:rPr lang="en-US" altLang="zh-CN" sz="1800" b="1">
                <a:latin typeface="微软雅黑" panose="020B0503020204020204" pitchFamily="34" charset="-122"/>
                <a:ea typeface="微软雅黑" panose="020B0503020204020204" pitchFamily="34" charset="-122"/>
                <a:sym typeface="+mn-ea"/>
                <a:hlinkClick r:id="rId4" action="ppaction://hlinkfile"/>
              </a:rPr>
              <a:t>http://mp.weixin.qq.com/s/_OIOcRwIt_xwDyZ-g7Ctsw</a:t>
            </a:r>
            <a:endParaRPr lang="en-US" altLang="zh-CN" sz="1800" b="1">
              <a:latin typeface="微软雅黑" panose="020B0503020204020204" pitchFamily="34" charset="-122"/>
              <a:ea typeface="微软雅黑" panose="020B0503020204020204" pitchFamily="34" charset="-122"/>
              <a:sym typeface="+mn-ea"/>
            </a:endParaRPr>
          </a:p>
          <a:p>
            <a:pPr algn="just"/>
            <a:r>
              <a:rPr lang="zh-CN" altLang="en-US" sz="1800" b="1">
                <a:latin typeface="微软雅黑" panose="020B0503020204020204" pitchFamily="34" charset="-122"/>
                <a:ea typeface="微软雅黑" panose="020B0503020204020204" pitchFamily="34" charset="-122"/>
                <a:sym typeface="+mn-ea"/>
                <a:hlinkClick r:id="rId4" action="ppaction://hlinkfile"/>
              </a:rPr>
              <a:t>收藏！十九大报告最全英文贴 | Xi delivers report to </a:t>
            </a:r>
            <a:endParaRPr lang="zh-CN" altLang="en-US" sz="1800" b="1">
              <a:latin typeface="微软雅黑" panose="020B0503020204020204" pitchFamily="34" charset="-122"/>
              <a:ea typeface="微软雅黑" panose="020B0503020204020204" pitchFamily="34" charset="-122"/>
              <a:sym typeface="+mn-ea"/>
            </a:endParaRPr>
          </a:p>
          <a:p>
            <a:pPr algn="just"/>
            <a:r>
              <a:rPr lang="zh-CN" altLang="en-US" sz="1800" b="1">
                <a:latin typeface="微软雅黑" panose="020B0503020204020204" pitchFamily="34" charset="-122"/>
                <a:ea typeface="微软雅黑" panose="020B0503020204020204" pitchFamily="34" charset="-122"/>
                <a:sym typeface="+mn-ea"/>
                <a:hlinkClick r:id="rId4" action="ppaction://hlinkfile"/>
              </a:rPr>
              <a:t>19th CPC National Congress</a:t>
            </a:r>
            <a:endParaRPr lang="zh-CN" altLang="en-US" sz="1800" b="1">
              <a:latin typeface="微软雅黑" panose="020B0503020204020204" pitchFamily="34" charset="-122"/>
              <a:ea typeface="微软雅黑" panose="020B0503020204020204" pitchFamily="34" charset="-122"/>
              <a:sym typeface="+mn-ea"/>
            </a:endParaRPr>
          </a:p>
          <a:p>
            <a:pPr algn="just"/>
            <a:endParaRPr lang="zh-CN" altLang="en-US" sz="1800" b="1">
              <a:latin typeface="微软雅黑" panose="020B0503020204020204" pitchFamily="34" charset="-122"/>
              <a:ea typeface="微软雅黑" panose="020B0503020204020204" pitchFamily="34" charset="-122"/>
              <a:sym typeface="+mn-ea"/>
            </a:endParaRPr>
          </a:p>
          <a:p>
            <a:pPr algn="just"/>
            <a:r>
              <a:rPr lang="en-US" altLang="zh-CN" sz="1800" b="1">
                <a:latin typeface="微软雅黑" panose="020B0503020204020204" pitchFamily="34" charset="-122"/>
                <a:ea typeface="微软雅黑" panose="020B0503020204020204" pitchFamily="34" charset="-122"/>
                <a:sym typeface="+mn-ea"/>
              </a:rPr>
              <a:t>3.《摆脱贫困》英文版</a:t>
            </a:r>
          </a:p>
          <a:p>
            <a:pPr algn="just"/>
            <a:endParaRPr lang="en-US" altLang="zh-CN" sz="2400" b="1">
              <a:latin typeface="微软雅黑" panose="020B0503020204020204" pitchFamily="34" charset="-122"/>
              <a:ea typeface="微软雅黑" panose="020B0503020204020204" pitchFamily="34" charset="-122"/>
            </a:endParaRPr>
          </a:p>
          <a:p>
            <a:pPr algn="just"/>
            <a:r>
              <a:rPr lang="en-US" altLang="zh-CN" sz="1800" b="1">
                <a:latin typeface="微软雅黑" panose="020B0503020204020204" pitchFamily="34" charset="-122"/>
                <a:ea typeface="微软雅黑" panose="020B0503020204020204" pitchFamily="34" charset="-122"/>
              </a:rPr>
              <a:t>4.</a:t>
            </a:r>
            <a:r>
              <a:rPr lang="en-US" altLang="zh-CN" sz="1800" b="1">
                <a:latin typeface="微软雅黑" panose="020B0503020204020204" pitchFamily="34" charset="-122"/>
                <a:ea typeface="微软雅黑" panose="020B0503020204020204" pitchFamily="34" charset="-122"/>
                <a:hlinkClick r:id="rId5" action="ppaction://hlinkfile"/>
              </a:rPr>
              <a:t>强烈推荐！Discovery推出中国纪录片，西方主流媒体首次系统解读习近平治国方略</a:t>
            </a:r>
            <a:endParaRPr lang="en-US" altLang="zh-CN" sz="2400" b="1">
              <a:latin typeface="微软雅黑" panose="020B0503020204020204" pitchFamily="34" charset="-122"/>
              <a:ea typeface="微软雅黑" panose="020B0503020204020204" pitchFamily="34" charset="-122"/>
            </a:endParaRPr>
          </a:p>
        </p:txBody>
      </p:sp>
      <p:sp>
        <p:nvSpPr>
          <p:cNvPr id="20" name="平行四边形 19"/>
          <p:cNvSpPr/>
          <p:nvPr/>
        </p:nvSpPr>
        <p:spPr>
          <a:xfrm>
            <a:off x="304720" y="181659"/>
            <a:ext cx="4212000" cy="468000"/>
          </a:xfrm>
          <a:prstGeom prst="parallelogram">
            <a:avLst/>
          </a:prstGeom>
          <a:solidFill>
            <a:srgbClr val="FFC000"/>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sz="2400" b="1">
                <a:solidFill>
                  <a:srgbClr val="CB0131"/>
                </a:solidFill>
                <a:latin typeface="微软雅黑" panose="020B0503020204020204" pitchFamily="34" charset="-122"/>
                <a:ea typeface="微软雅黑" panose="020B0503020204020204" pitchFamily="34" charset="-122"/>
              </a:rPr>
              <a:t>十九大报告学习情况</a:t>
            </a:r>
          </a:p>
        </p:txBody>
      </p:sp>
      <p:graphicFrame>
        <p:nvGraphicFramePr>
          <p:cNvPr id="3" name="对象 2"/>
          <p:cNvGraphicFramePr>
            <a:graphicFrameLocks/>
          </p:cNvGraphicFramePr>
          <p:nvPr/>
        </p:nvGraphicFramePr>
        <p:xfrm>
          <a:off x="7285355" y="1844675"/>
          <a:ext cx="1858645" cy="2253615"/>
        </p:xfrm>
        <a:graphic>
          <a:graphicData uri="http://schemas.openxmlformats.org/presentationml/2006/ole">
            <p:oleObj spid="_x0000_s1025" r:id="rId6" imgW="1857143" imgH="2723810" progId="PBrush">
              <p:embed/>
            </p:oleObj>
          </a:graphicData>
        </a:graphic>
      </p:graphicFrame>
      <p:graphicFrame>
        <p:nvGraphicFramePr>
          <p:cNvPr id="6" name="对象 5"/>
          <p:cNvGraphicFramePr>
            <a:graphicFrameLocks/>
          </p:cNvGraphicFramePr>
          <p:nvPr/>
        </p:nvGraphicFramePr>
        <p:xfrm>
          <a:off x="7285355" y="4098290"/>
          <a:ext cx="1858645" cy="2283460"/>
        </p:xfrm>
        <a:graphic>
          <a:graphicData uri="http://schemas.openxmlformats.org/presentationml/2006/ole">
            <p:oleObj spid="_x0000_s1026" r:id="rId7" imgW="1695687" imgH="2534004" progId="PBrush">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组合 3"/>
          <p:cNvGrpSpPr/>
          <p:nvPr/>
        </p:nvGrpSpPr>
        <p:grpSpPr bwMode="auto">
          <a:xfrm>
            <a:off x="0" y="-315913"/>
            <a:ext cx="9144000" cy="1485901"/>
            <a:chOff x="0" y="0"/>
            <a:chExt cx="9144000" cy="1844824"/>
          </a:xfrm>
        </p:grpSpPr>
        <p:sp>
          <p:nvSpPr>
            <p:cNvPr id="2" name="Rectangle 7"/>
            <p:cNvSpPr/>
            <p:nvPr/>
          </p:nvSpPr>
          <p:spPr>
            <a:xfrm>
              <a:off x="0" y="1020961"/>
              <a:ext cx="9144000" cy="8238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3256"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196975"/>
            <a:ext cx="9144000" cy="5661025"/>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rial" panose="020B0604020202020204" pitchFamily="34" charset="0"/>
            </a:endParaRPr>
          </a:p>
        </p:txBody>
      </p:sp>
      <p:sp>
        <p:nvSpPr>
          <p:cNvPr id="53251" name="TextBox 5"/>
          <p:cNvSpPr txBox="1">
            <a:spLocks noChangeArrowheads="1"/>
          </p:cNvSpPr>
          <p:nvPr/>
        </p:nvSpPr>
        <p:spPr bwMode="auto">
          <a:xfrm>
            <a:off x="2484438" y="549275"/>
            <a:ext cx="4194175" cy="457200"/>
          </a:xfrm>
          <a:prstGeom prst="rect">
            <a:avLst/>
          </a:prstGeom>
          <a:noFill/>
          <a:ln w="9525">
            <a:noFill/>
            <a:miter lim="800000"/>
          </a:ln>
        </p:spPr>
        <p:txBody>
          <a:bodyPr>
            <a:spAutoFit/>
          </a:bodyPr>
          <a:lstStyle/>
          <a:p>
            <a:pPr algn="ctr"/>
            <a:r>
              <a:rPr lang="zh-CN" altLang="en-US" sz="2400" b="1">
                <a:solidFill>
                  <a:srgbClr val="FFFF99"/>
                </a:solidFill>
                <a:latin typeface="微软雅黑" panose="020B0503020204020204" pitchFamily="34" charset="-122"/>
                <a:ea typeface="微软雅黑" panose="020B0503020204020204" pitchFamily="34" charset="-122"/>
              </a:rPr>
              <a:t>对今后工作的思考和展望</a:t>
            </a:r>
          </a:p>
        </p:txBody>
      </p:sp>
      <p:sp>
        <p:nvSpPr>
          <p:cNvPr id="9" name="任意多边形 8"/>
          <p:cNvSpPr/>
          <p:nvPr/>
        </p:nvSpPr>
        <p:spPr>
          <a:xfrm>
            <a:off x="2195513" y="549275"/>
            <a:ext cx="358775" cy="576263"/>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659563" y="549275"/>
            <a:ext cx="360362" cy="576263"/>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3254" name="Text Box 16"/>
          <p:cNvSpPr txBox="1">
            <a:spLocks noChangeArrowheads="1"/>
          </p:cNvSpPr>
          <p:nvPr/>
        </p:nvSpPr>
        <p:spPr bwMode="auto">
          <a:xfrm>
            <a:off x="785786" y="1428736"/>
            <a:ext cx="7786742" cy="5070875"/>
          </a:xfrm>
          <a:prstGeom prst="rect">
            <a:avLst/>
          </a:prstGeom>
          <a:noFill/>
          <a:ln w="9525">
            <a:noFill/>
            <a:miter lim="800000"/>
          </a:ln>
        </p:spPr>
        <p:txBody>
          <a:bodyPr wrap="square">
            <a:spAutoFit/>
          </a:bodyPr>
          <a:lstStyle/>
          <a:p>
            <a:pPr algn="just">
              <a:lnSpc>
                <a:spcPts val="2600"/>
              </a:lnSpc>
            </a:pPr>
            <a:r>
              <a:rPr lang="zh-CN" altLang="en-US" sz="2000" b="1" dirty="0">
                <a:latin typeface="微软雅黑" panose="020B0503020204020204" pitchFamily="34" charset="-122"/>
                <a:ea typeface="微软雅黑" panose="020B0503020204020204" pitchFamily="34" charset="-122"/>
              </a:rPr>
              <a:t>     “两学一做”学习教育活动、加强和改进高校思政工作</a:t>
            </a:r>
            <a:r>
              <a:rPr lang="zh-CN" altLang="en-US" sz="2000" b="1" dirty="0" smtClean="0">
                <a:latin typeface="微软雅黑" panose="020B0503020204020204" pitchFamily="34" charset="-122"/>
                <a:ea typeface="微软雅黑" panose="020B0503020204020204" pitchFamily="34" charset="-122"/>
              </a:rPr>
              <a:t>、学习“</a:t>
            </a:r>
            <a:r>
              <a:rPr lang="en-US" altLang="zh-CN" sz="2000" b="1" dirty="0" smtClean="0">
                <a:latin typeface="微软雅黑" panose="020B0503020204020204" pitchFamily="34" charset="-122"/>
                <a:ea typeface="微软雅黑" panose="020B0503020204020204" pitchFamily="34" charset="-122"/>
              </a:rPr>
              <a:t>7.26</a:t>
            </a:r>
            <a:r>
              <a:rPr lang="zh-CN" altLang="en-US" sz="2000" b="1" dirty="0" smtClean="0">
                <a:latin typeface="微软雅黑" panose="020B0503020204020204" pitchFamily="34" charset="-122"/>
                <a:ea typeface="微软雅黑" panose="020B0503020204020204" pitchFamily="34" charset="-122"/>
              </a:rPr>
              <a:t>”讲话、学习</a:t>
            </a:r>
            <a:r>
              <a:rPr lang="zh-CN" altLang="en-US" sz="2000" b="1" dirty="0">
                <a:latin typeface="微软雅黑" panose="020B0503020204020204" pitchFamily="34" charset="-122"/>
                <a:ea typeface="微软雅黑" panose="020B0503020204020204" pitchFamily="34" charset="-122"/>
              </a:rPr>
              <a:t>十九大报告等各项活动开展以来，我们虽然做了一些工作，取得了一些成绩，但离我们的目标和要求有一定的距离，还存在很多差距和不足之处，我们将在今后的工作中不断改进。</a:t>
            </a:r>
          </a:p>
          <a:p>
            <a:pPr algn="just">
              <a:lnSpc>
                <a:spcPts val="2600"/>
              </a:lnSpc>
            </a:pPr>
            <a:r>
              <a:rPr lang="zh-CN" altLang="en-US" sz="2000" b="1" dirty="0">
                <a:latin typeface="微软雅黑" panose="020B0503020204020204" pitchFamily="34" charset="-122"/>
                <a:ea typeface="微软雅黑" panose="020B0503020204020204" pitchFamily="34" charset="-122"/>
              </a:rPr>
              <a:t>       今后，我们英语一党支部的广大党员教师，将围绕创建</a:t>
            </a:r>
            <a:r>
              <a:rPr lang="zh-CN" altLang="en-US" sz="2000" b="1" dirty="0">
                <a:solidFill>
                  <a:srgbClr val="0000FF"/>
                </a:solidFill>
                <a:latin typeface="微软雅黑" panose="020B0503020204020204" pitchFamily="34" charset="-122"/>
                <a:ea typeface="微软雅黑" panose="020B0503020204020204" pitchFamily="34" charset="-122"/>
              </a:rPr>
              <a:t>“五个好”</a:t>
            </a:r>
            <a:r>
              <a:rPr lang="zh-CN" altLang="en-US" sz="2000" b="1" dirty="0">
                <a:latin typeface="微软雅黑" panose="020B0503020204020204" pitchFamily="34" charset="-122"/>
                <a:ea typeface="微软雅黑" panose="020B0503020204020204" pitchFamily="34" charset="-122"/>
              </a:rPr>
              <a:t>先进基层党组织、争当</a:t>
            </a:r>
            <a:r>
              <a:rPr lang="zh-CN" altLang="en-US" sz="2000" b="1" dirty="0">
                <a:solidFill>
                  <a:srgbClr val="0000FF"/>
                </a:solidFill>
                <a:latin typeface="微软雅黑" panose="020B0503020204020204" pitchFamily="34" charset="-122"/>
                <a:ea typeface="微软雅黑" panose="020B0503020204020204" pitchFamily="34" charset="-122"/>
              </a:rPr>
              <a:t>“五带头”</a:t>
            </a:r>
            <a:r>
              <a:rPr lang="zh-CN" altLang="en-US" sz="2000" b="1" dirty="0">
                <a:latin typeface="微软雅黑" panose="020B0503020204020204" pitchFamily="34" charset="-122"/>
                <a:ea typeface="微软雅黑" panose="020B0503020204020204" pitchFamily="34" charset="-122"/>
              </a:rPr>
              <a:t>优秀党员的要求，全面筹划下一阶段的工作，把基层党建工作全面扎实向前推进。</a:t>
            </a:r>
          </a:p>
          <a:p>
            <a:pPr algn="just">
              <a:lnSpc>
                <a:spcPts val="2600"/>
              </a:lnSpc>
            </a:pPr>
            <a:r>
              <a:rPr lang="zh-CN" altLang="en-US" sz="2000" b="1" dirty="0">
                <a:latin typeface="微软雅黑" panose="020B0503020204020204" pitchFamily="34" charset="-122"/>
                <a:ea typeface="微软雅黑" panose="020B0503020204020204" pitchFamily="34" charset="-122"/>
              </a:rPr>
              <a:t>     </a:t>
            </a:r>
            <a:r>
              <a:rPr lang="zh-CN" altLang="en-US" sz="2000" b="1" dirty="0">
                <a:solidFill>
                  <a:srgbClr val="0000FF"/>
                </a:solidFill>
                <a:latin typeface="微软雅黑" panose="020B0503020204020204" pitchFamily="34" charset="-122"/>
                <a:ea typeface="微软雅黑" panose="020B0503020204020204" pitchFamily="34" charset="-122"/>
              </a:rPr>
              <a:t>“守好一段渠，种好责任田”</a:t>
            </a:r>
            <a:r>
              <a:rPr lang="zh-CN" altLang="en-US" sz="2000" b="1" dirty="0">
                <a:latin typeface="微软雅黑" panose="020B0503020204020204" pitchFamily="34" charset="-122"/>
                <a:ea typeface="微软雅黑" panose="020B0503020204020204" pitchFamily="34" charset="-122"/>
              </a:rPr>
              <a:t>，在今后的工作中，我们要在大学英语这一思想政治教育和大学生价值观引领的最前沿的阵地，立足党性与国情，以立德树人和价值思辨引领为导向，把大学英语演变成师生辩论、思考、畅谈，触动学生深层思想意识，增强中国特色社会主义“道路自信、理论自信、制度自信、文化自信”的润物无声的德育课堂。</a:t>
            </a:r>
            <a:endParaRPr lang="en-US" altLang="zh-CN" sz="2000" b="1" dirty="0">
              <a:latin typeface="微软雅黑" panose="020B0503020204020204" pitchFamily="34" charset="-122"/>
              <a:ea typeface="微软雅黑" panose="020B0503020204020204" pitchFamily="34" charset="-122"/>
            </a:endParaRPr>
          </a:p>
          <a:p>
            <a:pPr algn="just">
              <a:lnSpc>
                <a:spcPts val="2600"/>
              </a:lnSpc>
            </a:pPr>
            <a:r>
              <a:rPr lang="zh-CN" altLang="en-US" sz="2000" b="1" dirty="0">
                <a:latin typeface="微软雅黑" panose="020B0503020204020204" pitchFamily="34" charset="-122"/>
                <a:ea typeface="微软雅黑" panose="020B0503020204020204" pitchFamily="34" charset="-122"/>
              </a:rPr>
              <a:t>       建立长效机制，努力为校系的学科建设与发展履行优秀基层党支部的先锋模范和战斗堡垒作用，做出我们党员教师应有的贡献</a:t>
            </a:r>
            <a:r>
              <a:rPr lang="zh-CN" altLang="en-US" sz="2000" b="1" dirty="0" smtClean="0">
                <a:latin typeface="微软雅黑" panose="020B0503020204020204" pitchFamily="34" charset="-122"/>
                <a:ea typeface="微软雅黑" panose="020B0503020204020204" pitchFamily="34" charset="-122"/>
              </a:rPr>
              <a:t>。</a:t>
            </a:r>
            <a:endParaRPr lang="zh-CN" altLang="en-US" sz="2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图片 1"/>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7" name="椭圆 66"/>
          <p:cNvSpPr/>
          <p:nvPr/>
        </p:nvSpPr>
        <p:spPr>
          <a:xfrm>
            <a:off x="6345238" y="4449763"/>
            <a:ext cx="425450" cy="43815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8" name="椭圆 67"/>
          <p:cNvSpPr/>
          <p:nvPr/>
        </p:nvSpPr>
        <p:spPr>
          <a:xfrm>
            <a:off x="1112161" y="3178492"/>
            <a:ext cx="749633" cy="773059"/>
          </a:xfrm>
          <a:prstGeom prst="ellipse">
            <a:avLst/>
          </a:prstGeom>
          <a:solidFill>
            <a:schemeClr val="bg1">
              <a:alpha val="2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69" name="椭圆 68"/>
          <p:cNvSpPr/>
          <p:nvPr/>
        </p:nvSpPr>
        <p:spPr>
          <a:xfrm>
            <a:off x="5975350" y="3684588"/>
            <a:ext cx="588963" cy="608012"/>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0" name="椭圆 69"/>
          <p:cNvSpPr/>
          <p:nvPr/>
        </p:nvSpPr>
        <p:spPr>
          <a:xfrm>
            <a:off x="7172325" y="4262438"/>
            <a:ext cx="225425" cy="233362"/>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1" name="椭圆 70"/>
          <p:cNvSpPr/>
          <p:nvPr/>
        </p:nvSpPr>
        <p:spPr>
          <a:xfrm>
            <a:off x="6862763" y="2565400"/>
            <a:ext cx="373062" cy="385763"/>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2" name="椭圆 71"/>
          <p:cNvSpPr/>
          <p:nvPr/>
        </p:nvSpPr>
        <p:spPr>
          <a:xfrm>
            <a:off x="5554663" y="2620963"/>
            <a:ext cx="1201737" cy="1239837"/>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3" name="椭圆 72"/>
          <p:cNvSpPr/>
          <p:nvPr/>
        </p:nvSpPr>
        <p:spPr>
          <a:xfrm>
            <a:off x="2589634" y="2279905"/>
            <a:ext cx="1603055" cy="1653151"/>
          </a:xfrm>
          <a:prstGeom prst="ellipse">
            <a:avLst/>
          </a:prstGeom>
          <a:solidFill>
            <a:schemeClr val="bg1">
              <a:alpha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4" name="椭圆 73"/>
          <p:cNvSpPr/>
          <p:nvPr/>
        </p:nvSpPr>
        <p:spPr>
          <a:xfrm>
            <a:off x="5219700" y="4638675"/>
            <a:ext cx="317500" cy="327025"/>
          </a:xfrm>
          <a:prstGeom prst="ellips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5" name="椭圆 74"/>
          <p:cNvSpPr/>
          <p:nvPr/>
        </p:nvSpPr>
        <p:spPr>
          <a:xfrm>
            <a:off x="7235825" y="3429000"/>
            <a:ext cx="455613" cy="469900"/>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6" name="椭圆 75"/>
          <p:cNvSpPr/>
          <p:nvPr/>
        </p:nvSpPr>
        <p:spPr>
          <a:xfrm>
            <a:off x="7235825" y="2781300"/>
            <a:ext cx="590550" cy="608013"/>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7" name="椭圆 76"/>
          <p:cNvSpPr/>
          <p:nvPr/>
        </p:nvSpPr>
        <p:spPr>
          <a:xfrm>
            <a:off x="4419600" y="4560888"/>
            <a:ext cx="635000" cy="654050"/>
          </a:xfrm>
          <a:prstGeom prst="ellipse">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8" name="椭圆 77"/>
          <p:cNvSpPr/>
          <p:nvPr/>
        </p:nvSpPr>
        <p:spPr>
          <a:xfrm>
            <a:off x="1862138" y="2700338"/>
            <a:ext cx="787400" cy="811212"/>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79" name="椭圆 78"/>
          <p:cNvSpPr/>
          <p:nvPr/>
        </p:nvSpPr>
        <p:spPr>
          <a:xfrm>
            <a:off x="2063750" y="3292475"/>
            <a:ext cx="847725" cy="874713"/>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0" name="椭圆 79"/>
          <p:cNvSpPr/>
          <p:nvPr/>
        </p:nvSpPr>
        <p:spPr>
          <a:xfrm>
            <a:off x="7778750" y="3459163"/>
            <a:ext cx="249238" cy="257175"/>
          </a:xfrm>
          <a:prstGeom prst="ellips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1" name="椭圆 80"/>
          <p:cNvSpPr/>
          <p:nvPr/>
        </p:nvSpPr>
        <p:spPr>
          <a:xfrm>
            <a:off x="4003675" y="4489450"/>
            <a:ext cx="441325" cy="454025"/>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2" name="椭圆 81"/>
          <p:cNvSpPr/>
          <p:nvPr/>
        </p:nvSpPr>
        <p:spPr>
          <a:xfrm>
            <a:off x="4211960" y="2135889"/>
            <a:ext cx="1603055" cy="1653151"/>
          </a:xfrm>
          <a:prstGeom prst="ellipse">
            <a:avLst/>
          </a:prstGeom>
          <a:gradFill>
            <a:gsLst>
              <a:gs pos="0">
                <a:schemeClr val="bg1">
                  <a:alpha val="70000"/>
                </a:schemeClr>
              </a:gs>
              <a:gs pos="34000">
                <a:schemeClr val="bg1">
                  <a:alpha val="50000"/>
                </a:schemeClr>
              </a:gs>
              <a:gs pos="100000">
                <a:schemeClr val="bg2">
                  <a:lumMod val="40000"/>
                  <a:lumOff val="60000"/>
                  <a:alpha val="0"/>
                </a:schemeClr>
              </a:gs>
            </a:gsLst>
            <a:path path="shape">
              <a:fillToRect l="50000" t="50000" r="50000" b="50000"/>
            </a:path>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3" name="椭圆 82"/>
          <p:cNvSpPr/>
          <p:nvPr/>
        </p:nvSpPr>
        <p:spPr>
          <a:xfrm>
            <a:off x="4105275" y="1916113"/>
            <a:ext cx="631825" cy="65246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4" name="椭圆 83"/>
          <p:cNvSpPr/>
          <p:nvPr/>
        </p:nvSpPr>
        <p:spPr>
          <a:xfrm>
            <a:off x="3433424" y="4357676"/>
            <a:ext cx="831375" cy="857356"/>
          </a:xfrm>
          <a:prstGeom prst="ellipse">
            <a:avLst/>
          </a:prstGeom>
          <a:solidFill>
            <a:schemeClr val="bg1">
              <a:alpha val="34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5" name="椭圆 84"/>
          <p:cNvSpPr/>
          <p:nvPr/>
        </p:nvSpPr>
        <p:spPr>
          <a:xfrm>
            <a:off x="5294313" y="1982788"/>
            <a:ext cx="762000" cy="78581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6" name="椭圆 85"/>
          <p:cNvSpPr/>
          <p:nvPr/>
        </p:nvSpPr>
        <p:spPr>
          <a:xfrm>
            <a:off x="7235825" y="3860800"/>
            <a:ext cx="590550" cy="608013"/>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7" name="椭圆 86"/>
          <p:cNvSpPr/>
          <p:nvPr/>
        </p:nvSpPr>
        <p:spPr>
          <a:xfrm>
            <a:off x="395288" y="3068638"/>
            <a:ext cx="374650" cy="38735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8" name="椭圆 87"/>
          <p:cNvSpPr/>
          <p:nvPr/>
        </p:nvSpPr>
        <p:spPr>
          <a:xfrm>
            <a:off x="4826000" y="3219450"/>
            <a:ext cx="847725" cy="874713"/>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89" name="椭圆 88"/>
          <p:cNvSpPr/>
          <p:nvPr/>
        </p:nvSpPr>
        <p:spPr>
          <a:xfrm>
            <a:off x="5292725" y="4278313"/>
            <a:ext cx="165100" cy="17145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0" name="椭圆 89"/>
          <p:cNvSpPr/>
          <p:nvPr/>
        </p:nvSpPr>
        <p:spPr>
          <a:xfrm>
            <a:off x="611188" y="3149600"/>
            <a:ext cx="590550" cy="60960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1" name="椭圆 90"/>
          <p:cNvSpPr/>
          <p:nvPr/>
        </p:nvSpPr>
        <p:spPr>
          <a:xfrm>
            <a:off x="5799138" y="4154488"/>
            <a:ext cx="182562" cy="187325"/>
          </a:xfrm>
          <a:prstGeom prst="ellips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2" name="椭圆 91"/>
          <p:cNvSpPr/>
          <p:nvPr/>
        </p:nvSpPr>
        <p:spPr>
          <a:xfrm>
            <a:off x="2274099" y="3896401"/>
            <a:ext cx="821356" cy="847023"/>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3" name="椭圆 92"/>
          <p:cNvSpPr/>
          <p:nvPr/>
        </p:nvSpPr>
        <p:spPr>
          <a:xfrm>
            <a:off x="6815138" y="3425825"/>
            <a:ext cx="493712" cy="508000"/>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4" name="椭圆 93"/>
          <p:cNvSpPr/>
          <p:nvPr/>
        </p:nvSpPr>
        <p:spPr>
          <a:xfrm>
            <a:off x="6444208" y="3327072"/>
            <a:ext cx="504056" cy="519808"/>
          </a:xfrm>
          <a:prstGeom prst="ellipse">
            <a:avLst/>
          </a:prstGeom>
          <a:solidFill>
            <a:schemeClr val="bg1">
              <a:alpha val="34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5" name="椭圆 94"/>
          <p:cNvSpPr/>
          <p:nvPr/>
        </p:nvSpPr>
        <p:spPr>
          <a:xfrm>
            <a:off x="8086725" y="3141663"/>
            <a:ext cx="588963" cy="608012"/>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6" name="椭圆 95"/>
          <p:cNvSpPr/>
          <p:nvPr/>
        </p:nvSpPr>
        <p:spPr>
          <a:xfrm>
            <a:off x="2058988" y="3741738"/>
            <a:ext cx="590550" cy="609600"/>
          </a:xfrm>
          <a:prstGeom prst="ellips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dirty="0"/>
          </a:p>
        </p:txBody>
      </p:sp>
      <p:sp>
        <p:nvSpPr>
          <p:cNvPr id="97" name="椭圆 96"/>
          <p:cNvSpPr/>
          <p:nvPr/>
        </p:nvSpPr>
        <p:spPr>
          <a:xfrm>
            <a:off x="5825816" y="4348687"/>
            <a:ext cx="742073" cy="765262"/>
          </a:xfrm>
          <a:prstGeom prst="ellipse">
            <a:avLst/>
          </a:prstGeom>
          <a:solidFill>
            <a:schemeClr val="bg1">
              <a:alpha val="5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8" name="椭圆 97"/>
          <p:cNvSpPr/>
          <p:nvPr/>
        </p:nvSpPr>
        <p:spPr>
          <a:xfrm>
            <a:off x="1254125" y="2308225"/>
            <a:ext cx="585788" cy="604838"/>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99" name="椭圆 98"/>
          <p:cNvSpPr/>
          <p:nvPr/>
        </p:nvSpPr>
        <p:spPr>
          <a:xfrm>
            <a:off x="3784600" y="3032125"/>
            <a:ext cx="787400" cy="812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00" name="椭圆 99"/>
          <p:cNvSpPr/>
          <p:nvPr/>
        </p:nvSpPr>
        <p:spPr>
          <a:xfrm>
            <a:off x="6564313" y="4111625"/>
            <a:ext cx="455612" cy="469900"/>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01" name="椭圆 100"/>
          <p:cNvSpPr/>
          <p:nvPr/>
        </p:nvSpPr>
        <p:spPr>
          <a:xfrm>
            <a:off x="3491880" y="3216009"/>
            <a:ext cx="1603055" cy="1653151"/>
          </a:xfrm>
          <a:prstGeom prst="ellipse">
            <a:avLst/>
          </a:prstGeom>
          <a:solidFill>
            <a:schemeClr val="bg1">
              <a:alpha val="2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02" name="椭圆 101"/>
          <p:cNvSpPr/>
          <p:nvPr/>
        </p:nvSpPr>
        <p:spPr>
          <a:xfrm>
            <a:off x="8866042" y="3034944"/>
            <a:ext cx="242462" cy="250040"/>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4328" name="组合 102"/>
          <p:cNvGrpSpPr/>
          <p:nvPr/>
        </p:nvGrpSpPr>
        <p:grpSpPr bwMode="auto">
          <a:xfrm>
            <a:off x="3013075" y="4638675"/>
            <a:ext cx="377825" cy="390525"/>
            <a:chOff x="3743294" y="2295586"/>
            <a:chExt cx="370428" cy="370428"/>
          </a:xfrm>
        </p:grpSpPr>
        <p:sp>
          <p:nvSpPr>
            <p:cNvPr id="104" name="椭圆 103"/>
            <p:cNvSpPr/>
            <p:nvPr/>
          </p:nvSpPr>
          <p:spPr>
            <a:xfrm>
              <a:off x="3743294" y="2295586"/>
              <a:ext cx="370428" cy="370428"/>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5" name="椭圆 104"/>
            <p:cNvSpPr/>
            <p:nvPr/>
          </p:nvSpPr>
          <p:spPr>
            <a:xfrm>
              <a:off x="3824456" y="2376748"/>
              <a:ext cx="208104" cy="208104"/>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06" name="椭圆 105"/>
          <p:cNvSpPr/>
          <p:nvPr/>
        </p:nvSpPr>
        <p:spPr>
          <a:xfrm>
            <a:off x="4518661" y="3891923"/>
            <a:ext cx="720080" cy="742581"/>
          </a:xfrm>
          <a:prstGeom prst="ellipse">
            <a:avLst/>
          </a:prstGeom>
          <a:solidFill>
            <a:schemeClr val="bg1">
              <a:alpha val="7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grpSp>
        <p:nvGrpSpPr>
          <p:cNvPr id="54332" name="组合 106"/>
          <p:cNvGrpSpPr/>
          <p:nvPr/>
        </p:nvGrpSpPr>
        <p:grpSpPr bwMode="auto">
          <a:xfrm>
            <a:off x="7885113" y="3500438"/>
            <a:ext cx="484187" cy="500062"/>
            <a:chOff x="3743294" y="2295586"/>
            <a:chExt cx="370428" cy="370428"/>
          </a:xfrm>
        </p:grpSpPr>
        <p:sp>
          <p:nvSpPr>
            <p:cNvPr id="108" name="椭圆 107"/>
            <p:cNvSpPr/>
            <p:nvPr/>
          </p:nvSpPr>
          <p:spPr>
            <a:xfrm>
              <a:off x="3743294" y="2295586"/>
              <a:ext cx="370428" cy="370428"/>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9" name="椭圆 108"/>
            <p:cNvSpPr/>
            <p:nvPr/>
          </p:nvSpPr>
          <p:spPr>
            <a:xfrm>
              <a:off x="3824456" y="2376748"/>
              <a:ext cx="208104" cy="208104"/>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10" name="椭圆 109"/>
          <p:cNvSpPr/>
          <p:nvPr/>
        </p:nvSpPr>
        <p:spPr>
          <a:xfrm>
            <a:off x="3117438" y="3672261"/>
            <a:ext cx="518458" cy="534659"/>
          </a:xfrm>
          <a:prstGeom prst="ellipse">
            <a:avLst/>
          </a:pr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11" name="椭圆 110"/>
          <p:cNvSpPr/>
          <p:nvPr/>
        </p:nvSpPr>
        <p:spPr>
          <a:xfrm>
            <a:off x="5421694" y="3326389"/>
            <a:ext cx="518458" cy="534659"/>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grpSp>
        <p:nvGrpSpPr>
          <p:cNvPr id="54339" name="组合 111"/>
          <p:cNvGrpSpPr/>
          <p:nvPr/>
        </p:nvGrpSpPr>
        <p:grpSpPr bwMode="auto">
          <a:xfrm>
            <a:off x="3717925" y="1811338"/>
            <a:ext cx="242888" cy="249237"/>
            <a:chOff x="3743294" y="2295586"/>
            <a:chExt cx="370428" cy="370428"/>
          </a:xfrm>
        </p:grpSpPr>
        <p:sp>
          <p:nvSpPr>
            <p:cNvPr id="113" name="椭圆 112"/>
            <p:cNvSpPr/>
            <p:nvPr/>
          </p:nvSpPr>
          <p:spPr>
            <a:xfrm>
              <a:off x="3743294" y="2295586"/>
              <a:ext cx="370428" cy="370428"/>
            </a:xfrm>
            <a:prstGeom prst="ellipse">
              <a:avLst/>
            </a:prstGeom>
            <a:solidFill>
              <a:schemeClr val="bg1">
                <a:alpha val="2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4" name="椭圆 113"/>
            <p:cNvSpPr/>
            <p:nvPr/>
          </p:nvSpPr>
          <p:spPr>
            <a:xfrm>
              <a:off x="3824456" y="2376748"/>
              <a:ext cx="208104" cy="208104"/>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15" name="椭圆 114"/>
          <p:cNvSpPr/>
          <p:nvPr/>
        </p:nvSpPr>
        <p:spPr>
          <a:xfrm>
            <a:off x="6372200" y="2318277"/>
            <a:ext cx="518458" cy="534659"/>
          </a:xfrm>
          <a:prstGeom prst="ellipse">
            <a:avLst/>
          </a:prstGeom>
          <a:solidFill>
            <a:schemeClr val="bg1">
              <a:alpha val="1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16" name="椭圆 115"/>
          <p:cNvSpPr/>
          <p:nvPr/>
        </p:nvSpPr>
        <p:spPr>
          <a:xfrm>
            <a:off x="2565644" y="1783179"/>
            <a:ext cx="741088" cy="764247"/>
          </a:xfrm>
          <a:prstGeom prst="ellipse">
            <a:avLst/>
          </a:prstGeom>
          <a:gradFill>
            <a:gsLst>
              <a:gs pos="0">
                <a:schemeClr val="bg1"/>
              </a:gs>
              <a:gs pos="34000">
                <a:schemeClr val="bg1"/>
              </a:gs>
              <a:gs pos="100000">
                <a:schemeClr val="bg2">
                  <a:lumMod val="40000"/>
                  <a:lumOff val="60000"/>
                  <a:alpha val="0"/>
                </a:schemeClr>
              </a:gs>
            </a:gsLst>
            <a:path path="shape">
              <a:fillToRect l="50000" t="50000" r="50000" b="50000"/>
            </a:path>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17" name="椭圆 116"/>
          <p:cNvSpPr/>
          <p:nvPr/>
        </p:nvSpPr>
        <p:spPr>
          <a:xfrm>
            <a:off x="4572000" y="1556792"/>
            <a:ext cx="626222" cy="645792"/>
          </a:xfrm>
          <a:prstGeom prst="ellipse">
            <a:avLst/>
          </a:prstGeom>
          <a:gradFill>
            <a:gsLst>
              <a:gs pos="0">
                <a:schemeClr val="bg1">
                  <a:alpha val="80000"/>
                </a:schemeClr>
              </a:gs>
              <a:gs pos="65000">
                <a:schemeClr val="bg1">
                  <a:alpha val="60000"/>
                </a:schemeClr>
              </a:gs>
              <a:gs pos="100000">
                <a:schemeClr val="bg2">
                  <a:lumMod val="40000"/>
                  <a:lumOff val="60000"/>
                  <a:alpha val="0"/>
                </a:schemeClr>
              </a:gs>
            </a:gsLst>
            <a:path path="shape">
              <a:fillToRect l="50000" t="50000" r="50000" b="50000"/>
            </a:path>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18" name="椭圆 117"/>
          <p:cNvSpPr/>
          <p:nvPr/>
        </p:nvSpPr>
        <p:spPr>
          <a:xfrm>
            <a:off x="5508625" y="4406900"/>
            <a:ext cx="295275" cy="304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19" name="椭圆 118"/>
          <p:cNvSpPr/>
          <p:nvPr/>
        </p:nvSpPr>
        <p:spPr>
          <a:xfrm>
            <a:off x="5026025" y="4567238"/>
            <a:ext cx="295275" cy="304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0" name="椭圆 119"/>
          <p:cNvSpPr/>
          <p:nvPr/>
        </p:nvSpPr>
        <p:spPr>
          <a:xfrm>
            <a:off x="3276600" y="4351338"/>
            <a:ext cx="295275" cy="304800"/>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1" name="椭圆 120"/>
          <p:cNvSpPr/>
          <p:nvPr/>
        </p:nvSpPr>
        <p:spPr>
          <a:xfrm>
            <a:off x="3059113" y="4295775"/>
            <a:ext cx="193675" cy="198438"/>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2" name="椭圆 121"/>
          <p:cNvSpPr/>
          <p:nvPr/>
        </p:nvSpPr>
        <p:spPr>
          <a:xfrm>
            <a:off x="3492500" y="4090988"/>
            <a:ext cx="180975" cy="187325"/>
          </a:xfrm>
          <a:prstGeom prst="ellips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3" name="椭圆 122"/>
          <p:cNvSpPr/>
          <p:nvPr/>
        </p:nvSpPr>
        <p:spPr>
          <a:xfrm>
            <a:off x="34925" y="3141663"/>
            <a:ext cx="219075" cy="223837"/>
          </a:xfrm>
          <a:prstGeom prst="ellipse">
            <a:avLst/>
          </a:prstGeom>
          <a:solidFill>
            <a:schemeClr val="bg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4" name="椭圆 123"/>
          <p:cNvSpPr/>
          <p:nvPr/>
        </p:nvSpPr>
        <p:spPr>
          <a:xfrm>
            <a:off x="6115050" y="1844675"/>
            <a:ext cx="496888" cy="512763"/>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5" name="椭圆 124"/>
          <p:cNvSpPr/>
          <p:nvPr/>
        </p:nvSpPr>
        <p:spPr>
          <a:xfrm>
            <a:off x="6516688" y="2043113"/>
            <a:ext cx="296862" cy="306387"/>
          </a:xfrm>
          <a:prstGeom prst="ellips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6" name="椭圆 125"/>
          <p:cNvSpPr/>
          <p:nvPr/>
        </p:nvSpPr>
        <p:spPr>
          <a:xfrm>
            <a:off x="7778750" y="2420938"/>
            <a:ext cx="239713" cy="246062"/>
          </a:xfrm>
          <a:prstGeom prst="ellipse">
            <a:avLst/>
          </a:prstGeom>
          <a:solidFill>
            <a:schemeClr val="bg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7" name="椭圆 126"/>
          <p:cNvSpPr/>
          <p:nvPr/>
        </p:nvSpPr>
        <p:spPr>
          <a:xfrm>
            <a:off x="1211263" y="3540125"/>
            <a:ext cx="847725" cy="874713"/>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128" name="椭圆 127"/>
          <p:cNvSpPr/>
          <p:nvPr/>
        </p:nvSpPr>
        <p:spPr>
          <a:xfrm>
            <a:off x="2206625" y="2463800"/>
            <a:ext cx="295275" cy="303213"/>
          </a:xfrm>
          <a:prstGeom prst="ellipse">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dirty="0"/>
          </a:p>
        </p:txBody>
      </p:sp>
      <p:sp>
        <p:nvSpPr>
          <p:cNvPr id="129" name="椭圆 128"/>
          <p:cNvSpPr/>
          <p:nvPr/>
        </p:nvSpPr>
        <p:spPr>
          <a:xfrm>
            <a:off x="3849688" y="2147888"/>
            <a:ext cx="442912" cy="455612"/>
          </a:xfrm>
          <a:prstGeom prst="ellipse">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anchor="ctr"/>
          <a:lstStyle/>
          <a:p>
            <a:pPr algn="ctr" fontAlgn="auto">
              <a:spcBef>
                <a:spcPts val="0"/>
              </a:spcBef>
              <a:spcAft>
                <a:spcPts val="0"/>
              </a:spcAft>
              <a:defRPr/>
            </a:pPr>
            <a:endParaRPr lang="zh-CN" altLang="en-US"/>
          </a:p>
        </p:txBody>
      </p:sp>
      <p:sp>
        <p:nvSpPr>
          <p:cNvPr id="54361" name="Text Box 109"/>
          <p:cNvSpPr txBox="1">
            <a:spLocks noChangeArrowheads="1"/>
          </p:cNvSpPr>
          <p:nvPr/>
        </p:nvSpPr>
        <p:spPr bwMode="auto">
          <a:xfrm>
            <a:off x="1979613" y="2636838"/>
            <a:ext cx="5472112" cy="1098550"/>
          </a:xfrm>
          <a:prstGeom prst="rect">
            <a:avLst/>
          </a:prstGeom>
          <a:noFill/>
          <a:ln w="9525">
            <a:noFill/>
            <a:miter lim="800000"/>
          </a:ln>
        </p:spPr>
        <p:txBody>
          <a:bodyPr>
            <a:spAutoFit/>
          </a:bodyPr>
          <a:lstStyle/>
          <a:p>
            <a:r>
              <a:rPr lang="en-US" altLang="zh-CN" sz="6600" b="1">
                <a:ea typeface="微软雅黑" panose="020B0503020204020204" pitchFamily="34" charset="-122"/>
              </a:rPr>
              <a:t>Thank You</a:t>
            </a:r>
            <a:r>
              <a:rPr lang="zh-CN" altLang="en-US" sz="6600" b="1">
                <a:ea typeface="微软雅黑" panose="020B0503020204020204" pitchFamily="34" charset="-122"/>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73"/>
          <p:cNvSpPr>
            <a:spLocks noChangeArrowheads="1"/>
          </p:cNvSpPr>
          <p:nvPr/>
        </p:nvSpPr>
        <p:spPr bwMode="auto">
          <a:xfrm>
            <a:off x="1230313" y="1500188"/>
            <a:ext cx="774700" cy="230187"/>
          </a:xfrm>
          <a:prstGeom prst="rect">
            <a:avLst/>
          </a:prstGeom>
          <a:noFill/>
          <a:ln w="9525">
            <a:noFill/>
            <a:miter lim="800000"/>
          </a:ln>
        </p:spPr>
        <p:txBody>
          <a:bodyPr>
            <a:spAutoFit/>
          </a:bodyPr>
          <a:lstStyle/>
          <a:p>
            <a:r>
              <a:rPr lang="en-US" altLang="zh-CN" sz="100">
                <a:solidFill>
                  <a:schemeClr val="bg1"/>
                </a:solidFill>
                <a:latin typeface="Calibri" panose="020F0502020204030204" pitchFamily="34" charset="0"/>
              </a:rPr>
              <a:t>PPT</a:t>
            </a:r>
            <a:r>
              <a:rPr lang="zh-CN" altLang="en-US" sz="100">
                <a:solidFill>
                  <a:schemeClr val="bg1"/>
                </a:solidFill>
                <a:latin typeface="Calibri" panose="020F0502020204030204" pitchFamily="34" charset="0"/>
              </a:rPr>
              <a:t>模板下载：</a:t>
            </a:r>
            <a:r>
              <a:rPr lang="en-US" altLang="zh-CN" sz="100">
                <a:solidFill>
                  <a:schemeClr val="bg1"/>
                </a:solidFill>
                <a:latin typeface="Calibri" panose="020F0502020204030204" pitchFamily="34" charset="0"/>
              </a:rPr>
              <a:t>www.1ppt.com/moban/     </a:t>
            </a:r>
            <a:r>
              <a:rPr lang="zh-CN" altLang="en-US" sz="100">
                <a:solidFill>
                  <a:schemeClr val="bg1"/>
                </a:solidFill>
                <a:latin typeface="Calibri" panose="020F0502020204030204" pitchFamily="34" charset="0"/>
              </a:rPr>
              <a:t>行业</a:t>
            </a:r>
            <a:r>
              <a:rPr lang="en-US" altLang="zh-CN" sz="100">
                <a:solidFill>
                  <a:schemeClr val="bg1"/>
                </a:solidFill>
                <a:latin typeface="Calibri" panose="020F0502020204030204" pitchFamily="34" charset="0"/>
              </a:rPr>
              <a:t>PPT</a:t>
            </a:r>
            <a:r>
              <a:rPr lang="zh-CN" altLang="en-US" sz="100">
                <a:solidFill>
                  <a:schemeClr val="bg1"/>
                </a:solidFill>
                <a:latin typeface="Calibri" panose="020F0502020204030204" pitchFamily="34" charset="0"/>
              </a:rPr>
              <a:t>模板：</a:t>
            </a:r>
            <a:r>
              <a:rPr lang="en-US" altLang="zh-CN" sz="100">
                <a:solidFill>
                  <a:schemeClr val="bg1"/>
                </a:solidFill>
                <a:latin typeface="Calibri" panose="020F0502020204030204" pitchFamily="34" charset="0"/>
              </a:rPr>
              <a:t>www.1ppt.com/hangye/ </a:t>
            </a:r>
          </a:p>
          <a:p>
            <a:r>
              <a:rPr lang="zh-CN" altLang="en-US" sz="100">
                <a:solidFill>
                  <a:schemeClr val="bg1"/>
                </a:solidFill>
                <a:latin typeface="Calibri" panose="020F0502020204030204" pitchFamily="34" charset="0"/>
              </a:rPr>
              <a:t>节日</a:t>
            </a:r>
            <a:r>
              <a:rPr lang="en-US" altLang="zh-CN" sz="100">
                <a:solidFill>
                  <a:schemeClr val="bg1"/>
                </a:solidFill>
                <a:latin typeface="Calibri" panose="020F0502020204030204" pitchFamily="34" charset="0"/>
              </a:rPr>
              <a:t>PPT</a:t>
            </a:r>
            <a:r>
              <a:rPr lang="zh-CN" altLang="en-US" sz="100">
                <a:solidFill>
                  <a:schemeClr val="bg1"/>
                </a:solidFill>
                <a:latin typeface="Calibri" panose="020F0502020204030204" pitchFamily="34" charset="0"/>
              </a:rPr>
              <a:t>模板：</a:t>
            </a:r>
            <a:r>
              <a:rPr lang="en-US" altLang="zh-CN" sz="100">
                <a:solidFill>
                  <a:schemeClr val="bg1"/>
                </a:solidFill>
                <a:latin typeface="Calibri" panose="020F0502020204030204" pitchFamily="34" charset="0"/>
              </a:rPr>
              <a:t>www.1ppt.com/jieri/           PPT</a:t>
            </a:r>
            <a:r>
              <a:rPr lang="zh-CN" altLang="en-US" sz="100">
                <a:solidFill>
                  <a:schemeClr val="bg1"/>
                </a:solidFill>
                <a:latin typeface="Calibri" panose="020F0502020204030204" pitchFamily="34" charset="0"/>
              </a:rPr>
              <a:t>素材下载：</a:t>
            </a:r>
            <a:r>
              <a:rPr lang="en-US" altLang="zh-CN" sz="100">
                <a:solidFill>
                  <a:schemeClr val="bg1"/>
                </a:solidFill>
                <a:latin typeface="Calibri" panose="020F0502020204030204" pitchFamily="34" charset="0"/>
              </a:rPr>
              <a:t>www.1ppt.com/sucai/</a:t>
            </a:r>
          </a:p>
          <a:p>
            <a:r>
              <a:rPr lang="en-US" altLang="zh-CN" sz="100">
                <a:solidFill>
                  <a:schemeClr val="bg1"/>
                </a:solidFill>
                <a:latin typeface="Calibri" panose="020F0502020204030204" pitchFamily="34" charset="0"/>
              </a:rPr>
              <a:t>PPT</a:t>
            </a:r>
            <a:r>
              <a:rPr lang="zh-CN" altLang="en-US" sz="100">
                <a:solidFill>
                  <a:schemeClr val="bg1"/>
                </a:solidFill>
                <a:latin typeface="Calibri" panose="020F0502020204030204" pitchFamily="34" charset="0"/>
              </a:rPr>
              <a:t>背景图片：</a:t>
            </a:r>
            <a:r>
              <a:rPr lang="en-US" altLang="zh-CN" sz="100">
                <a:solidFill>
                  <a:schemeClr val="bg1"/>
                </a:solidFill>
                <a:latin typeface="Calibri" panose="020F0502020204030204" pitchFamily="34" charset="0"/>
              </a:rPr>
              <a:t>www.1ppt.com/beijing/      PPT</a:t>
            </a:r>
            <a:r>
              <a:rPr lang="zh-CN" altLang="en-US" sz="100">
                <a:solidFill>
                  <a:schemeClr val="bg1"/>
                </a:solidFill>
                <a:latin typeface="Calibri" panose="020F0502020204030204" pitchFamily="34" charset="0"/>
              </a:rPr>
              <a:t>图表下载：</a:t>
            </a:r>
            <a:r>
              <a:rPr lang="en-US" altLang="zh-CN" sz="100">
                <a:solidFill>
                  <a:schemeClr val="bg1"/>
                </a:solidFill>
                <a:latin typeface="Calibri" panose="020F0502020204030204" pitchFamily="34" charset="0"/>
              </a:rPr>
              <a:t>www.1ppt.com/tubiao/      </a:t>
            </a:r>
          </a:p>
          <a:p>
            <a:r>
              <a:rPr lang="zh-CN" altLang="en-US" sz="100">
                <a:solidFill>
                  <a:schemeClr val="bg1"/>
                </a:solidFill>
                <a:latin typeface="Calibri" panose="020F0502020204030204" pitchFamily="34" charset="0"/>
              </a:rPr>
              <a:t>优秀</a:t>
            </a:r>
            <a:r>
              <a:rPr lang="en-US" altLang="zh-CN" sz="100">
                <a:solidFill>
                  <a:schemeClr val="bg1"/>
                </a:solidFill>
                <a:latin typeface="Calibri" panose="020F0502020204030204" pitchFamily="34" charset="0"/>
              </a:rPr>
              <a:t>PPT</a:t>
            </a:r>
            <a:r>
              <a:rPr lang="zh-CN" altLang="en-US" sz="100">
                <a:solidFill>
                  <a:schemeClr val="bg1"/>
                </a:solidFill>
                <a:latin typeface="Calibri" panose="020F0502020204030204" pitchFamily="34" charset="0"/>
              </a:rPr>
              <a:t>下载：</a:t>
            </a:r>
            <a:r>
              <a:rPr lang="en-US" altLang="zh-CN" sz="100">
                <a:solidFill>
                  <a:schemeClr val="bg1"/>
                </a:solidFill>
                <a:latin typeface="Calibri" panose="020F0502020204030204" pitchFamily="34" charset="0"/>
              </a:rPr>
              <a:t>www.1ppt.com/xiazai/        PPT</a:t>
            </a:r>
            <a:r>
              <a:rPr lang="zh-CN" altLang="en-US" sz="100">
                <a:solidFill>
                  <a:schemeClr val="bg1"/>
                </a:solidFill>
                <a:latin typeface="Calibri" panose="020F0502020204030204" pitchFamily="34" charset="0"/>
              </a:rPr>
              <a:t>教程： </a:t>
            </a:r>
            <a:r>
              <a:rPr lang="en-US" altLang="zh-CN" sz="100">
                <a:solidFill>
                  <a:schemeClr val="bg1"/>
                </a:solidFill>
                <a:latin typeface="Calibri" panose="020F0502020204030204" pitchFamily="34" charset="0"/>
              </a:rPr>
              <a:t>www.1ppt.com/powerpoint/      </a:t>
            </a:r>
          </a:p>
          <a:p>
            <a:r>
              <a:rPr lang="en-US" altLang="zh-CN" sz="100">
                <a:solidFill>
                  <a:schemeClr val="bg1"/>
                </a:solidFill>
                <a:latin typeface="Calibri" panose="020F0502020204030204" pitchFamily="34" charset="0"/>
              </a:rPr>
              <a:t>Word</a:t>
            </a:r>
            <a:r>
              <a:rPr lang="zh-CN" altLang="en-US" sz="100">
                <a:solidFill>
                  <a:schemeClr val="bg1"/>
                </a:solidFill>
                <a:latin typeface="Calibri" panose="020F0502020204030204" pitchFamily="34" charset="0"/>
              </a:rPr>
              <a:t>教程： </a:t>
            </a:r>
            <a:r>
              <a:rPr lang="en-US" altLang="zh-CN" sz="100">
                <a:solidFill>
                  <a:schemeClr val="bg1"/>
                </a:solidFill>
                <a:latin typeface="Calibri" panose="020F0502020204030204" pitchFamily="34" charset="0"/>
              </a:rPr>
              <a:t>www.1ppt.com/word/              Excel</a:t>
            </a:r>
            <a:r>
              <a:rPr lang="zh-CN" altLang="en-US" sz="100">
                <a:solidFill>
                  <a:schemeClr val="bg1"/>
                </a:solidFill>
                <a:latin typeface="Calibri" panose="020F0502020204030204" pitchFamily="34" charset="0"/>
              </a:rPr>
              <a:t>教程：</a:t>
            </a:r>
            <a:r>
              <a:rPr lang="en-US" altLang="zh-CN" sz="100">
                <a:solidFill>
                  <a:schemeClr val="bg1"/>
                </a:solidFill>
                <a:latin typeface="Calibri" panose="020F0502020204030204" pitchFamily="34" charset="0"/>
              </a:rPr>
              <a:t>www.1ppt.com/excel/  </a:t>
            </a:r>
          </a:p>
          <a:p>
            <a:r>
              <a:rPr lang="zh-CN" altLang="en-US" sz="100">
                <a:solidFill>
                  <a:schemeClr val="bg1"/>
                </a:solidFill>
                <a:latin typeface="Calibri" panose="020F0502020204030204" pitchFamily="34" charset="0"/>
              </a:rPr>
              <a:t>资料下载：</a:t>
            </a:r>
            <a:r>
              <a:rPr lang="en-US" altLang="zh-CN" sz="100">
                <a:solidFill>
                  <a:schemeClr val="bg1"/>
                </a:solidFill>
                <a:latin typeface="Calibri" panose="020F0502020204030204" pitchFamily="34" charset="0"/>
              </a:rPr>
              <a:t>www.1ppt.com/ziliao/                PPT</a:t>
            </a:r>
            <a:r>
              <a:rPr lang="zh-CN" altLang="en-US" sz="100">
                <a:solidFill>
                  <a:schemeClr val="bg1"/>
                </a:solidFill>
                <a:latin typeface="Calibri" panose="020F0502020204030204" pitchFamily="34" charset="0"/>
              </a:rPr>
              <a:t>课件下载：</a:t>
            </a:r>
            <a:r>
              <a:rPr lang="en-US" altLang="zh-CN" sz="100">
                <a:solidFill>
                  <a:schemeClr val="bg1"/>
                </a:solidFill>
                <a:latin typeface="Calibri" panose="020F0502020204030204" pitchFamily="34" charset="0"/>
              </a:rPr>
              <a:t>www.1ppt.com/kejian/ </a:t>
            </a:r>
          </a:p>
          <a:p>
            <a:r>
              <a:rPr lang="zh-CN" altLang="en-US" sz="100">
                <a:solidFill>
                  <a:schemeClr val="bg1"/>
                </a:solidFill>
                <a:latin typeface="Calibri" panose="020F0502020204030204" pitchFamily="34" charset="0"/>
              </a:rPr>
              <a:t>范文下载：</a:t>
            </a:r>
            <a:r>
              <a:rPr lang="en-US" altLang="zh-CN" sz="100">
                <a:solidFill>
                  <a:schemeClr val="bg1"/>
                </a:solidFill>
                <a:latin typeface="Calibri" panose="020F0502020204030204" pitchFamily="34" charset="0"/>
              </a:rPr>
              <a:t>www.1ppt.com/fanwen/             </a:t>
            </a:r>
            <a:r>
              <a:rPr lang="zh-CN" altLang="en-US" sz="100">
                <a:solidFill>
                  <a:schemeClr val="bg1"/>
                </a:solidFill>
                <a:latin typeface="Calibri" panose="020F0502020204030204" pitchFamily="34" charset="0"/>
              </a:rPr>
              <a:t>试卷下载：</a:t>
            </a:r>
            <a:r>
              <a:rPr lang="en-US" altLang="zh-CN" sz="100">
                <a:solidFill>
                  <a:schemeClr val="bg1"/>
                </a:solidFill>
                <a:latin typeface="Calibri" panose="020F0502020204030204" pitchFamily="34" charset="0"/>
              </a:rPr>
              <a:t>www.1ppt.com/shiti/  </a:t>
            </a:r>
          </a:p>
          <a:p>
            <a:r>
              <a:rPr lang="zh-CN" altLang="en-US" sz="100">
                <a:solidFill>
                  <a:schemeClr val="bg1"/>
                </a:solidFill>
                <a:latin typeface="Calibri" panose="020F0502020204030204" pitchFamily="34" charset="0"/>
              </a:rPr>
              <a:t>教案下载：</a:t>
            </a:r>
            <a:r>
              <a:rPr lang="en-US" altLang="zh-CN" sz="100">
                <a:solidFill>
                  <a:schemeClr val="bg1"/>
                </a:solidFill>
                <a:latin typeface="Calibri" panose="020F0502020204030204" pitchFamily="34" charset="0"/>
              </a:rPr>
              <a:t>www.1ppt.com/jiaoan/        PPT</a:t>
            </a:r>
            <a:r>
              <a:rPr lang="zh-CN" altLang="en-US" sz="100">
                <a:solidFill>
                  <a:schemeClr val="bg1"/>
                </a:solidFill>
                <a:latin typeface="Calibri" panose="020F0502020204030204" pitchFamily="34" charset="0"/>
              </a:rPr>
              <a:t>论坛：</a:t>
            </a:r>
            <a:r>
              <a:rPr lang="en-US" altLang="zh-CN" sz="100">
                <a:solidFill>
                  <a:schemeClr val="bg1"/>
                </a:solidFill>
                <a:latin typeface="Calibri" panose="020F0502020204030204" pitchFamily="34" charset="0"/>
              </a:rPr>
              <a:t>www.1ppt.cn</a:t>
            </a:r>
          </a:p>
          <a:p>
            <a:r>
              <a:rPr lang="en-US" altLang="zh-CN" sz="100">
                <a:solidFill>
                  <a:schemeClr val="bg1"/>
                </a:solidFill>
                <a:latin typeface="Calibri" panose="020F0502020204030204" pitchFamily="34" charset="0"/>
              </a:rPr>
              <a:t> </a:t>
            </a:r>
            <a:endParaRPr lang="zh-CN" altLang="en-US" sz="100">
              <a:solidFill>
                <a:schemeClr val="bg1"/>
              </a:solidFill>
              <a:latin typeface="Calibri" panose="020F0502020204030204" pitchFamily="34" charset="0"/>
            </a:endParaRPr>
          </a:p>
        </p:txBody>
      </p:sp>
      <p:grpSp>
        <p:nvGrpSpPr>
          <p:cNvPr id="29698" name="组合 1"/>
          <p:cNvGrpSpPr/>
          <p:nvPr/>
        </p:nvGrpSpPr>
        <p:grpSpPr bwMode="auto">
          <a:xfrm>
            <a:off x="0" y="1142984"/>
            <a:ext cx="9144000" cy="5194300"/>
            <a:chOff x="0" y="0"/>
            <a:chExt cx="9144001" cy="6858000"/>
          </a:xfrm>
        </p:grpSpPr>
        <p:pic>
          <p:nvPicPr>
            <p:cNvPr id="29782" name="图片 69"/>
            <p:cNvPicPr>
              <a:picLocks noChangeAspect="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pic>
          <p:nvPicPr>
            <p:cNvPr id="29783" name="图片 21"/>
            <p:cNvPicPr>
              <a:picLocks noChangeAspect="1"/>
            </p:cNvPicPr>
            <p:nvPr/>
          </p:nvPicPr>
          <p:blipFill>
            <a:blip r:embed="rId3" cstate="print"/>
            <a:srcRect r="12177" b="4285"/>
            <a:stretch>
              <a:fillRect/>
            </a:stretch>
          </p:blipFill>
          <p:spPr bwMode="auto">
            <a:xfrm>
              <a:off x="8028385" y="5445224"/>
              <a:ext cx="1115616" cy="1412776"/>
            </a:xfrm>
            <a:prstGeom prst="rect">
              <a:avLst/>
            </a:prstGeom>
            <a:noFill/>
            <a:ln w="9525">
              <a:noFill/>
              <a:miter lim="800000"/>
              <a:headEnd/>
              <a:tailEnd/>
            </a:ln>
          </p:spPr>
        </p:pic>
      </p:grpSp>
      <p:grpSp>
        <p:nvGrpSpPr>
          <p:cNvPr id="29699" name="组合 22"/>
          <p:cNvGrpSpPr/>
          <p:nvPr/>
        </p:nvGrpSpPr>
        <p:grpSpPr bwMode="auto">
          <a:xfrm>
            <a:off x="1008036" y="3255973"/>
            <a:ext cx="7144401" cy="541338"/>
            <a:chOff x="2138364" y="2933621"/>
            <a:chExt cx="5184094" cy="541414"/>
          </a:xfrm>
        </p:grpSpPr>
        <p:grpSp>
          <p:nvGrpSpPr>
            <p:cNvPr id="29766" name="组合 23"/>
            <p:cNvGrpSpPr/>
            <p:nvPr/>
          </p:nvGrpSpPr>
          <p:grpSpPr bwMode="auto">
            <a:xfrm>
              <a:off x="3002458" y="2933621"/>
              <a:ext cx="4320000" cy="541414"/>
              <a:chOff x="3002458" y="2933621"/>
              <a:chExt cx="4320000" cy="541414"/>
            </a:xfrm>
          </p:grpSpPr>
          <p:sp>
            <p:nvSpPr>
              <p:cNvPr id="30" name="平行四边形 29"/>
              <p:cNvSpPr/>
              <p:nvPr/>
            </p:nvSpPr>
            <p:spPr>
              <a:xfrm>
                <a:off x="3002458" y="2933621"/>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平行四边形 30"/>
              <p:cNvSpPr/>
              <p:nvPr/>
            </p:nvSpPr>
            <p:spPr>
              <a:xfrm>
                <a:off x="3060000" y="2977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思想价值引领大学英语教育教学有突破</a:t>
                </a:r>
              </a:p>
            </p:txBody>
          </p:sp>
        </p:grpSp>
        <p:grpSp>
          <p:nvGrpSpPr>
            <p:cNvPr id="29767" name="组合 24"/>
            <p:cNvGrpSpPr/>
            <p:nvPr/>
          </p:nvGrpSpPr>
          <p:grpSpPr bwMode="auto">
            <a:xfrm>
              <a:off x="2138364" y="2933621"/>
              <a:ext cx="720080" cy="541414"/>
              <a:chOff x="2138364" y="2933621"/>
              <a:chExt cx="720080" cy="541414"/>
            </a:xfrm>
          </p:grpSpPr>
          <p:grpSp>
            <p:nvGrpSpPr>
              <p:cNvPr id="29768" name="组合 25"/>
              <p:cNvGrpSpPr/>
              <p:nvPr/>
            </p:nvGrpSpPr>
            <p:grpSpPr bwMode="auto">
              <a:xfrm>
                <a:off x="2138364" y="2933621"/>
                <a:ext cx="720080" cy="541414"/>
                <a:chOff x="2138364" y="2933621"/>
                <a:chExt cx="720080" cy="541414"/>
              </a:xfrm>
            </p:grpSpPr>
            <p:sp>
              <p:nvSpPr>
                <p:cNvPr id="28" name="平行四边形 27"/>
                <p:cNvSpPr/>
                <p:nvPr/>
              </p:nvSpPr>
              <p:spPr>
                <a:xfrm>
                  <a:off x="2138364" y="2933621"/>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平行四边形 28"/>
                <p:cNvSpPr/>
                <p:nvPr/>
              </p:nvSpPr>
              <p:spPr>
                <a:xfrm>
                  <a:off x="2188800" y="2977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7" name="图片 26"/>
              <p:cNvPicPr>
                <a:picLocks noChangeAspect="1"/>
              </p:cNvPicPr>
              <p:nvPr/>
            </p:nvPicPr>
            <p:blipFill>
              <a:blip r:embed="rId4" cstate="print"/>
              <a:stretch>
                <a:fillRect/>
              </a:stretch>
            </p:blipFill>
            <p:spPr>
              <a:xfrm>
                <a:off x="2268522" y="2997130"/>
                <a:ext cx="431743" cy="431861"/>
              </a:xfrm>
              <a:prstGeom prst="rect">
                <a:avLst/>
              </a:prstGeom>
              <a:effectLst>
                <a:outerShdw blurRad="38100" dist="25400" dir="2700000" algn="tl" rotWithShape="0">
                  <a:prstClr val="black">
                    <a:alpha val="70000"/>
                  </a:prstClr>
                </a:outerShdw>
              </a:effectLst>
            </p:spPr>
          </p:pic>
        </p:grpSp>
      </p:grpSp>
      <p:grpSp>
        <p:nvGrpSpPr>
          <p:cNvPr id="29700" name="组合 31"/>
          <p:cNvGrpSpPr/>
          <p:nvPr/>
        </p:nvGrpSpPr>
        <p:grpSpPr bwMode="auto">
          <a:xfrm>
            <a:off x="787372" y="4127511"/>
            <a:ext cx="7142214" cy="541337"/>
            <a:chOff x="1917376" y="3806394"/>
            <a:chExt cx="5184094" cy="541414"/>
          </a:xfrm>
        </p:grpSpPr>
        <p:grpSp>
          <p:nvGrpSpPr>
            <p:cNvPr id="29750" name="组合 32"/>
            <p:cNvGrpSpPr/>
            <p:nvPr/>
          </p:nvGrpSpPr>
          <p:grpSpPr bwMode="auto">
            <a:xfrm>
              <a:off x="2781470" y="3806394"/>
              <a:ext cx="4320000" cy="541414"/>
              <a:chOff x="2781470" y="3806394"/>
              <a:chExt cx="4320000" cy="541414"/>
            </a:xfrm>
          </p:grpSpPr>
          <p:sp>
            <p:nvSpPr>
              <p:cNvPr id="39" name="平行四边形 38"/>
              <p:cNvSpPr/>
              <p:nvPr/>
            </p:nvSpPr>
            <p:spPr>
              <a:xfrm>
                <a:off x="2781470" y="3806394"/>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平行四边形 39"/>
              <p:cNvSpPr/>
              <p:nvPr/>
            </p:nvSpPr>
            <p:spPr>
              <a:xfrm>
                <a:off x="2840400" y="38448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开展服务型党支部建设有活力</a:t>
                </a:r>
              </a:p>
            </p:txBody>
          </p:sp>
        </p:grpSp>
        <p:grpSp>
          <p:nvGrpSpPr>
            <p:cNvPr id="29751" name="组合 33"/>
            <p:cNvGrpSpPr/>
            <p:nvPr/>
          </p:nvGrpSpPr>
          <p:grpSpPr bwMode="auto">
            <a:xfrm>
              <a:off x="1917376" y="3806394"/>
              <a:ext cx="720080" cy="541414"/>
              <a:chOff x="1917376" y="3806394"/>
              <a:chExt cx="720080" cy="541414"/>
            </a:xfrm>
          </p:grpSpPr>
          <p:grpSp>
            <p:nvGrpSpPr>
              <p:cNvPr id="29752" name="组合 34"/>
              <p:cNvGrpSpPr/>
              <p:nvPr/>
            </p:nvGrpSpPr>
            <p:grpSpPr bwMode="auto">
              <a:xfrm>
                <a:off x="1917376" y="3806394"/>
                <a:ext cx="720080" cy="541414"/>
                <a:chOff x="1917376" y="3806394"/>
                <a:chExt cx="720080" cy="541414"/>
              </a:xfrm>
            </p:grpSpPr>
            <p:sp>
              <p:nvSpPr>
                <p:cNvPr id="37" name="平行四边形 36"/>
                <p:cNvSpPr/>
                <p:nvPr/>
              </p:nvSpPr>
              <p:spPr>
                <a:xfrm>
                  <a:off x="1917376" y="3806394"/>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平行四边形 37"/>
                <p:cNvSpPr/>
                <p:nvPr/>
              </p:nvSpPr>
              <p:spPr>
                <a:xfrm>
                  <a:off x="1965600" y="38448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36" name="图片 35"/>
              <p:cNvPicPr>
                <a:picLocks noChangeAspect="1"/>
              </p:cNvPicPr>
              <p:nvPr/>
            </p:nvPicPr>
            <p:blipFill>
              <a:blip r:embed="rId5" cstate="print"/>
              <a:stretch>
                <a:fillRect/>
              </a:stretch>
            </p:blipFill>
            <p:spPr>
              <a:xfrm>
                <a:off x="2052338" y="3860377"/>
                <a:ext cx="431876" cy="433449"/>
              </a:xfrm>
              <a:prstGeom prst="rect">
                <a:avLst/>
              </a:prstGeom>
              <a:effectLst>
                <a:outerShdw blurRad="38100" dist="25400" dir="2700000" algn="tl" rotWithShape="0">
                  <a:prstClr val="black">
                    <a:alpha val="70000"/>
                  </a:prstClr>
                </a:outerShdw>
              </a:effectLst>
            </p:spPr>
          </p:pic>
        </p:grpSp>
      </p:grpSp>
      <p:grpSp>
        <p:nvGrpSpPr>
          <p:cNvPr id="29701" name="组合 40"/>
          <p:cNvGrpSpPr/>
          <p:nvPr/>
        </p:nvGrpSpPr>
        <p:grpSpPr bwMode="auto">
          <a:xfrm>
            <a:off x="571472" y="5000636"/>
            <a:ext cx="7142214" cy="541337"/>
            <a:chOff x="1701352" y="4679167"/>
            <a:chExt cx="5184094" cy="541414"/>
          </a:xfrm>
        </p:grpSpPr>
        <p:grpSp>
          <p:nvGrpSpPr>
            <p:cNvPr id="29734" name="组合 41"/>
            <p:cNvGrpSpPr/>
            <p:nvPr/>
          </p:nvGrpSpPr>
          <p:grpSpPr bwMode="auto">
            <a:xfrm>
              <a:off x="2565446" y="4679167"/>
              <a:ext cx="4320000" cy="541414"/>
              <a:chOff x="2565446" y="4679167"/>
              <a:chExt cx="4320000" cy="541414"/>
            </a:xfrm>
          </p:grpSpPr>
          <p:sp>
            <p:nvSpPr>
              <p:cNvPr id="48" name="平行四边形 47"/>
              <p:cNvSpPr/>
              <p:nvPr/>
            </p:nvSpPr>
            <p:spPr>
              <a:xfrm>
                <a:off x="2565446" y="4679167"/>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sp>
            <p:nvSpPr>
              <p:cNvPr id="49" name="平行四边形 48"/>
              <p:cNvSpPr/>
              <p:nvPr/>
            </p:nvSpPr>
            <p:spPr>
              <a:xfrm>
                <a:off x="2624400" y="47232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zh-CN" altLang="en-US" b="1" dirty="0">
                    <a:solidFill>
                      <a:srgbClr val="0000FF"/>
                    </a:solidFill>
                    <a:latin typeface="微软雅黑" panose="020B0503020204020204" pitchFamily="34" charset="-122"/>
                    <a:ea typeface="微软雅黑" panose="020B0503020204020204" pitchFamily="34" charset="-122"/>
                  </a:rPr>
                  <a:t>助推教学团队教研工作有成果</a:t>
                </a:r>
              </a:p>
            </p:txBody>
          </p:sp>
        </p:grpSp>
        <p:grpSp>
          <p:nvGrpSpPr>
            <p:cNvPr id="29735" name="组合 42"/>
            <p:cNvGrpSpPr/>
            <p:nvPr/>
          </p:nvGrpSpPr>
          <p:grpSpPr bwMode="auto">
            <a:xfrm>
              <a:off x="1701352" y="4679167"/>
              <a:ext cx="720080" cy="541414"/>
              <a:chOff x="1701352" y="4679167"/>
              <a:chExt cx="720080" cy="541414"/>
            </a:xfrm>
          </p:grpSpPr>
          <p:grpSp>
            <p:nvGrpSpPr>
              <p:cNvPr id="29736" name="组合 43"/>
              <p:cNvGrpSpPr/>
              <p:nvPr/>
            </p:nvGrpSpPr>
            <p:grpSpPr bwMode="auto">
              <a:xfrm>
                <a:off x="1701352" y="4679167"/>
                <a:ext cx="720080" cy="541414"/>
                <a:chOff x="1701352" y="4679167"/>
                <a:chExt cx="720080" cy="541414"/>
              </a:xfrm>
            </p:grpSpPr>
            <p:sp>
              <p:nvSpPr>
                <p:cNvPr id="46" name="平行四边形 45"/>
                <p:cNvSpPr/>
                <p:nvPr/>
              </p:nvSpPr>
              <p:spPr>
                <a:xfrm>
                  <a:off x="1701352" y="4679167"/>
                  <a:ext cx="72008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sp>
              <p:nvSpPr>
                <p:cNvPr id="47" name="平行四边形 46"/>
                <p:cNvSpPr/>
                <p:nvPr/>
              </p:nvSpPr>
              <p:spPr>
                <a:xfrm>
                  <a:off x="1749600" y="47232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000">
                    <a:solidFill>
                      <a:srgbClr val="CB0131"/>
                    </a:solidFill>
                    <a:latin typeface="微软雅黑" panose="020B0503020204020204" pitchFamily="34" charset="-122"/>
                    <a:ea typeface="微软雅黑" panose="020B0503020204020204" pitchFamily="34" charset="-122"/>
                  </a:endParaRPr>
                </a:p>
              </p:txBody>
            </p:sp>
          </p:grpSp>
          <p:pic>
            <p:nvPicPr>
              <p:cNvPr id="45" name="图片 44"/>
              <p:cNvPicPr>
                <a:picLocks noChangeAspect="1"/>
              </p:cNvPicPr>
              <p:nvPr/>
            </p:nvPicPr>
            <p:blipFill>
              <a:blip r:embed="rId6" cstate="print"/>
              <a:stretch>
                <a:fillRect/>
              </a:stretch>
            </p:blipFill>
            <p:spPr>
              <a:xfrm>
                <a:off x="1836314" y="4752202"/>
                <a:ext cx="431876" cy="431861"/>
              </a:xfrm>
              <a:prstGeom prst="rect">
                <a:avLst/>
              </a:prstGeom>
              <a:effectLst>
                <a:outerShdw blurRad="38100" dist="25400" dir="2700000" algn="tl" rotWithShape="0">
                  <a:prstClr val="black">
                    <a:alpha val="70000"/>
                  </a:prstClr>
                </a:outerShdw>
              </a:effectLst>
            </p:spPr>
          </p:pic>
        </p:grpSp>
      </p:grpSp>
      <p:grpSp>
        <p:nvGrpSpPr>
          <p:cNvPr id="29702" name="组合 49"/>
          <p:cNvGrpSpPr/>
          <p:nvPr/>
        </p:nvGrpSpPr>
        <p:grpSpPr bwMode="auto">
          <a:xfrm>
            <a:off x="1209648" y="2373323"/>
            <a:ext cx="7144401" cy="504825"/>
            <a:chOff x="2344716" y="2060848"/>
            <a:chExt cx="5184094" cy="541414"/>
          </a:xfrm>
        </p:grpSpPr>
        <p:grpSp>
          <p:nvGrpSpPr>
            <p:cNvPr id="29718" name="组合 50"/>
            <p:cNvGrpSpPr/>
            <p:nvPr/>
          </p:nvGrpSpPr>
          <p:grpSpPr bwMode="auto">
            <a:xfrm>
              <a:off x="3208810" y="2060848"/>
              <a:ext cx="4320000" cy="541414"/>
              <a:chOff x="3208810" y="2060848"/>
              <a:chExt cx="4320000" cy="541414"/>
            </a:xfrm>
          </p:grpSpPr>
          <p:sp>
            <p:nvSpPr>
              <p:cNvPr id="57" name="平行四边形 56"/>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平行四边形 57"/>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29719" name="组合 51"/>
            <p:cNvGrpSpPr/>
            <p:nvPr/>
          </p:nvGrpSpPr>
          <p:grpSpPr bwMode="auto">
            <a:xfrm>
              <a:off x="2344716" y="2060848"/>
              <a:ext cx="720000" cy="541414"/>
              <a:chOff x="2344716" y="2060848"/>
              <a:chExt cx="720000" cy="541414"/>
            </a:xfrm>
          </p:grpSpPr>
          <p:grpSp>
            <p:nvGrpSpPr>
              <p:cNvPr id="29720" name="组合 52"/>
              <p:cNvGrpSpPr/>
              <p:nvPr/>
            </p:nvGrpSpPr>
            <p:grpSpPr bwMode="auto">
              <a:xfrm>
                <a:off x="2344716" y="2060848"/>
                <a:ext cx="720000" cy="541414"/>
                <a:chOff x="2344716" y="2060848"/>
                <a:chExt cx="720000" cy="541414"/>
              </a:xfrm>
            </p:grpSpPr>
            <p:sp>
              <p:nvSpPr>
                <p:cNvPr id="55" name="平行四边形 54"/>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平行四边形 55"/>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54" name="图片 53"/>
              <p:cNvPicPr>
                <a:picLocks noChangeAspect="1"/>
              </p:cNvPicPr>
              <p:nvPr/>
            </p:nvPicPr>
            <p:blipFill>
              <a:blip r:embed="rId7"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cxnSp>
        <p:nvCxnSpPr>
          <p:cNvPr id="59" name="直接连接符 58"/>
          <p:cNvCxnSpPr/>
          <p:nvPr/>
        </p:nvCxnSpPr>
        <p:spPr>
          <a:xfrm>
            <a:off x="2124368" y="2176463"/>
            <a:ext cx="7068640" cy="1588"/>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13673" y="3157548"/>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97673" y="4022736"/>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17337" y="4900623"/>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849385" y="2820998"/>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33361" y="3698886"/>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89985" y="4572011"/>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273321" y="5443548"/>
            <a:ext cx="7937037" cy="2373"/>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sp>
        <p:nvSpPr>
          <p:cNvPr id="29713" name="TextBox 70"/>
          <p:cNvSpPr txBox="1">
            <a:spLocks noChangeArrowheads="1"/>
          </p:cNvSpPr>
          <p:nvPr/>
        </p:nvSpPr>
        <p:spPr bwMode="auto">
          <a:xfrm>
            <a:off x="1425548" y="1582748"/>
            <a:ext cx="5779396" cy="647700"/>
          </a:xfrm>
          <a:prstGeom prst="rect">
            <a:avLst/>
          </a:prstGeom>
          <a:noFill/>
          <a:ln w="9525">
            <a:noFill/>
            <a:miter lim="800000"/>
          </a:ln>
        </p:spPr>
        <p:txBody>
          <a:bodyPr wrap="square">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汇报目录</a:t>
            </a:r>
          </a:p>
        </p:txBody>
      </p:sp>
      <p:sp>
        <p:nvSpPr>
          <p:cNvPr id="29717" name="Text Box 88"/>
          <p:cNvSpPr txBox="1">
            <a:spLocks noChangeArrowheads="1"/>
          </p:cNvSpPr>
          <p:nvPr/>
        </p:nvSpPr>
        <p:spPr bwMode="auto">
          <a:xfrm>
            <a:off x="214282" y="285728"/>
            <a:ext cx="9076690" cy="583565"/>
          </a:xfrm>
          <a:prstGeom prst="rect">
            <a:avLst/>
          </a:prstGeom>
          <a:noFill/>
          <a:ln w="9525">
            <a:noFill/>
            <a:miter lim="800000"/>
          </a:ln>
        </p:spPr>
        <p:txBody>
          <a:bodyPr wrap="square">
            <a:spAutoFit/>
          </a:bodyPr>
          <a:lstStyle/>
          <a:p>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两学一做</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学习以来开展党建工作情况汇报</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28"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392613"/>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23" name="TextBox 5"/>
          <p:cNvSpPr txBox="1">
            <a:spLocks noChangeArrowheads="1"/>
          </p:cNvSpPr>
          <p:nvPr/>
        </p:nvSpPr>
        <p:spPr bwMode="auto">
          <a:xfrm>
            <a:off x="2516188" y="1125538"/>
            <a:ext cx="4194175" cy="641350"/>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党建工作总体思路</a:t>
            </a:r>
          </a:p>
        </p:txBody>
      </p:sp>
      <p:sp>
        <p:nvSpPr>
          <p:cNvPr id="30724" name="矩形 6"/>
          <p:cNvSpPr>
            <a:spLocks noChangeArrowheads="1"/>
          </p:cNvSpPr>
          <p:nvPr/>
        </p:nvSpPr>
        <p:spPr bwMode="auto">
          <a:xfrm>
            <a:off x="179388" y="2122488"/>
            <a:ext cx="8856662" cy="3322955"/>
          </a:xfrm>
          <a:prstGeom prst="rect">
            <a:avLst/>
          </a:prstGeom>
          <a:noFill/>
          <a:ln w="9525">
            <a:noFill/>
            <a:miter lim="800000"/>
          </a:ln>
        </p:spPr>
        <p:txBody>
          <a:bodyPr>
            <a:spAutoFit/>
          </a:bodyPr>
          <a:lstStyle/>
          <a:p>
            <a:pPr indent="457200" algn="just">
              <a:lnSpc>
                <a:spcPct val="150000"/>
              </a:lnSpc>
            </a:pPr>
            <a:r>
              <a:rPr lang="zh-CN" altLang="zh-CN" sz="2800" b="1" dirty="0">
                <a:ea typeface="微软雅黑" panose="020B0503020204020204" pitchFamily="34" charset="-122"/>
              </a:rPr>
              <a:t>全面贯彻落实校系党委工作部署和要求，以落实党的一切工作到支部为主线，以</a:t>
            </a:r>
            <a:r>
              <a:rPr lang="zh-CN" altLang="zh-CN" sz="2800" b="1" dirty="0">
                <a:latin typeface="微软雅黑" panose="020B0503020204020204" pitchFamily="34" charset="-122"/>
                <a:ea typeface="微软雅黑" panose="020B0503020204020204" pitchFamily="34" charset="-122"/>
              </a:rPr>
              <a:t>“</a:t>
            </a:r>
            <a:r>
              <a:rPr lang="zh-CN" altLang="zh-CN" sz="2800" b="1" dirty="0">
                <a:ea typeface="微软雅黑" panose="020B0503020204020204" pitchFamily="34" charset="-122"/>
              </a:rPr>
              <a:t>两学一做</a:t>
            </a:r>
            <a:r>
              <a:rPr lang="zh-CN" altLang="zh-CN" sz="2800" b="1" dirty="0">
                <a:latin typeface="微软雅黑" panose="020B0503020204020204" pitchFamily="34" charset="-122"/>
                <a:ea typeface="微软雅黑" panose="020B0503020204020204" pitchFamily="34" charset="-122"/>
              </a:rPr>
              <a:t>”</a:t>
            </a:r>
            <a:r>
              <a:rPr lang="zh-CN" altLang="zh-CN" sz="2800" b="1" dirty="0">
                <a:ea typeface="微软雅黑" panose="020B0503020204020204" pitchFamily="34" charset="-122"/>
              </a:rPr>
              <a:t>学习教育常态化制度化为牵引，以建设</a:t>
            </a:r>
            <a:r>
              <a:rPr lang="zh-CN" altLang="zh-CN" sz="2800" b="1" dirty="0">
                <a:latin typeface="微软雅黑" panose="020B0503020204020204" pitchFamily="34" charset="-122"/>
                <a:ea typeface="微软雅黑" panose="020B0503020204020204" pitchFamily="34" charset="-122"/>
              </a:rPr>
              <a:t>“</a:t>
            </a:r>
            <a:r>
              <a:rPr lang="zh-CN" altLang="zh-CN" sz="2800" b="1" dirty="0">
                <a:ea typeface="微软雅黑" panose="020B0503020204020204" pitchFamily="34" charset="-122"/>
              </a:rPr>
              <a:t>三型三有</a:t>
            </a:r>
            <a:r>
              <a:rPr lang="zh-CN" altLang="zh-CN" sz="2800" b="1" dirty="0">
                <a:latin typeface="微软雅黑" panose="020B0503020204020204" pitchFamily="34" charset="-122"/>
                <a:ea typeface="微软雅黑" panose="020B0503020204020204" pitchFamily="34" charset="-122"/>
              </a:rPr>
              <a:t>”</a:t>
            </a:r>
            <a:r>
              <a:rPr lang="zh-CN" altLang="zh-CN" sz="2800" b="1" dirty="0">
                <a:ea typeface="微软雅黑" panose="020B0503020204020204" pitchFamily="34" charset="-122"/>
              </a:rPr>
              <a:t>党支部为抓手，以党员及教师活力建设为突破口，在融入、助推教学团队教研工作中彰显支部的战斗堡垒作用。</a:t>
            </a:r>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71"/>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cxnSp>
        <p:nvCxnSpPr>
          <p:cNvPr id="59" name="直接连接符 58"/>
          <p:cNvCxnSpPr/>
          <p:nvPr/>
        </p:nvCxnSpPr>
        <p:spPr>
          <a:xfrm>
            <a:off x="1689145" y="103188"/>
            <a:ext cx="5760000" cy="0"/>
          </a:xfrm>
          <a:prstGeom prst="line">
            <a:avLst/>
          </a:prstGeom>
          <a:ln w="19050">
            <a:gradFill flip="none" rotWithShape="1">
              <a:gsLst>
                <a:gs pos="20000">
                  <a:srgbClr val="FFC000"/>
                </a:gs>
                <a:gs pos="0">
                  <a:srgbClr val="FFFF66">
                    <a:lumMod val="50000"/>
                    <a:lumOff val="50000"/>
                  </a:srgbClr>
                </a:gs>
                <a:gs pos="60000">
                  <a:srgbClr val="FFFF00">
                    <a:alpha val="60000"/>
                  </a:srgbClr>
                </a:gs>
                <a:gs pos="80000">
                  <a:srgbClr val="FFFF00">
                    <a:alpha val="30000"/>
                  </a:srgbClr>
                </a:gs>
                <a:gs pos="100000">
                  <a:schemeClr val="bg1">
                    <a:alpha val="0"/>
                  </a:schemeClr>
                </a:gs>
              </a:gsLst>
              <a:path path="shape">
                <a:fillToRect l="50000" t="50000" r="50000" b="50000"/>
              </a:path>
              <a:tileRect/>
            </a:gradFill>
            <a:miter lim="800000"/>
          </a:ln>
        </p:spPr>
        <p:style>
          <a:lnRef idx="1">
            <a:schemeClr val="accent1"/>
          </a:lnRef>
          <a:fillRef idx="0">
            <a:schemeClr val="accent1"/>
          </a:fillRef>
          <a:effectRef idx="0">
            <a:schemeClr val="accent1"/>
          </a:effectRef>
          <a:fontRef idx="minor">
            <a:schemeClr val="tx1"/>
          </a:fontRef>
        </p:style>
      </p:cxnSp>
      <p:pic>
        <p:nvPicPr>
          <p:cNvPr id="31752" name="图片 72"/>
          <p:cNvPicPr>
            <a:picLocks noChangeAspect="1"/>
          </p:cNvPicPr>
          <p:nvPr/>
        </p:nvPicPr>
        <p:blipFill>
          <a:blip r:embed="rId3" cstate="print"/>
          <a:srcRect r="12177" b="4285"/>
          <a:stretch>
            <a:fillRect/>
          </a:stretch>
        </p:blipFill>
        <p:spPr bwMode="auto">
          <a:xfrm>
            <a:off x="8027988" y="5311775"/>
            <a:ext cx="1116012" cy="1069975"/>
          </a:xfrm>
          <a:prstGeom prst="rect">
            <a:avLst/>
          </a:prstGeom>
          <a:noFill/>
          <a:ln w="9525">
            <a:noFill/>
            <a:miter lim="800000"/>
            <a:headEnd/>
            <a:tailEnd/>
          </a:ln>
        </p:spPr>
      </p:pic>
      <p:sp>
        <p:nvSpPr>
          <p:cNvPr id="31753" name="Text Box 26"/>
          <p:cNvSpPr txBox="1">
            <a:spLocks noChangeArrowheads="1"/>
          </p:cNvSpPr>
          <p:nvPr/>
        </p:nvSpPr>
        <p:spPr bwMode="auto">
          <a:xfrm>
            <a:off x="857224" y="1700213"/>
            <a:ext cx="7215238" cy="3683060"/>
          </a:xfrm>
          <a:prstGeom prst="rect">
            <a:avLst/>
          </a:prstGeom>
          <a:noFill/>
          <a:ln w="9525">
            <a:noFill/>
            <a:miter lim="800000"/>
          </a:ln>
        </p:spPr>
        <p:txBody>
          <a:bodyPr wrap="square">
            <a:spAutoFit/>
          </a:bodyPr>
          <a:lstStyle/>
          <a:p>
            <a:pPr algn="just">
              <a:lnSpc>
                <a:spcPts val="4000"/>
              </a:lnSpc>
            </a:pPr>
            <a:r>
              <a:rPr lang="zh-CN" altLang="en-US" sz="2400" b="1" dirty="0">
                <a:solidFill>
                  <a:schemeClr val="bg1"/>
                </a:solidFill>
                <a:latin typeface="微软雅黑" panose="020B0503020204020204" pitchFamily="34" charset="-122"/>
                <a:ea typeface="微软雅黑" panose="020B0503020204020204" pitchFamily="34" charset="-122"/>
              </a:rPr>
              <a:t>       落实系党委开展“两学一做”学习教育“</a:t>
            </a:r>
            <a:r>
              <a:rPr lang="en-US" altLang="zh-CN" sz="2400" b="1" dirty="0">
                <a:solidFill>
                  <a:schemeClr val="bg1"/>
                </a:solidFill>
                <a:latin typeface="微软雅黑" panose="020B0503020204020204" pitchFamily="34" charset="-122"/>
                <a:ea typeface="微软雅黑" panose="020B0503020204020204" pitchFamily="34" charset="-122"/>
              </a:rPr>
              <a:t>3322”</a:t>
            </a:r>
            <a:r>
              <a:rPr lang="zh-CN" altLang="en-US" sz="2400" b="1" dirty="0">
                <a:solidFill>
                  <a:schemeClr val="bg1"/>
                </a:solidFill>
                <a:latin typeface="微软雅黑" panose="020B0503020204020204" pitchFamily="34" charset="-122"/>
                <a:ea typeface="微软雅黑" panose="020B0503020204020204" pitchFamily="34" charset="-122"/>
              </a:rPr>
              <a:t>的总体要求，推进党员“四个合格”取得了明显成效。</a:t>
            </a:r>
          </a:p>
          <a:p>
            <a:pPr algn="just">
              <a:lnSpc>
                <a:spcPts val="4000"/>
              </a:lnSpc>
            </a:pPr>
            <a:r>
              <a:rPr lang="zh-CN" altLang="en-US" sz="2400" b="1" dirty="0" smtClean="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先后完成了</a:t>
            </a:r>
            <a:r>
              <a:rPr lang="en-US" altLang="zh-CN" sz="2400" b="1" dirty="0">
                <a:solidFill>
                  <a:schemeClr val="bg1"/>
                </a:solidFill>
                <a:latin typeface="微软雅黑" panose="020B0503020204020204" pitchFamily="34" charset="-122"/>
                <a:ea typeface="微软雅黑" panose="020B0503020204020204" pitchFamily="34" charset="-122"/>
              </a:rPr>
              <a:t>10</a:t>
            </a:r>
            <a:r>
              <a:rPr lang="zh-CN" altLang="en-US" sz="2400" b="1" dirty="0">
                <a:solidFill>
                  <a:schemeClr val="bg1"/>
                </a:solidFill>
                <a:latin typeface="微软雅黑" panose="020B0503020204020204" pitchFamily="34" charset="-122"/>
                <a:ea typeface="微软雅黑" panose="020B0503020204020204" pitchFamily="34" charset="-122"/>
              </a:rPr>
              <a:t>次集中学习教育，通过支部工作群布置工作</a:t>
            </a:r>
            <a:r>
              <a:rPr lang="en-US" altLang="zh-CN" sz="2400" b="1" dirty="0">
                <a:solidFill>
                  <a:schemeClr val="bg1"/>
                </a:solidFill>
                <a:latin typeface="微软雅黑" panose="020B0503020204020204" pitchFamily="34" charset="-122"/>
                <a:ea typeface="微软雅黑" panose="020B0503020204020204" pitchFamily="34" charset="-122"/>
              </a:rPr>
              <a:t>70</a:t>
            </a:r>
            <a:r>
              <a:rPr lang="zh-CN" altLang="en-US" sz="2400" b="1" dirty="0">
                <a:solidFill>
                  <a:schemeClr val="bg1"/>
                </a:solidFill>
                <a:latin typeface="微软雅黑" panose="020B0503020204020204" pitchFamily="34" charset="-122"/>
                <a:ea typeface="微软雅黑" panose="020B0503020204020204" pitchFamily="34" charset="-122"/>
              </a:rPr>
              <a:t>次、上传学习资料</a:t>
            </a:r>
            <a:r>
              <a:rPr lang="en-US" altLang="zh-CN" sz="2400" b="1" dirty="0">
                <a:solidFill>
                  <a:schemeClr val="bg1"/>
                </a:solidFill>
                <a:latin typeface="微软雅黑" panose="020B0503020204020204" pitchFamily="34" charset="-122"/>
                <a:ea typeface="微软雅黑" panose="020B0503020204020204" pitchFamily="34" charset="-122"/>
              </a:rPr>
              <a:t>206</a:t>
            </a:r>
            <a:r>
              <a:rPr lang="zh-CN" altLang="en-US" sz="2400" b="1" dirty="0">
                <a:solidFill>
                  <a:schemeClr val="bg1"/>
                </a:solidFill>
                <a:latin typeface="微软雅黑" panose="020B0503020204020204" pitchFamily="34" charset="-122"/>
                <a:ea typeface="微软雅黑" panose="020B0503020204020204" pitchFamily="34" charset="-122"/>
              </a:rPr>
              <a:t>件次、讲“微党课”</a:t>
            </a:r>
            <a:r>
              <a:rPr lang="en-US" altLang="zh-CN" sz="2400" b="1" dirty="0">
                <a:solidFill>
                  <a:schemeClr val="bg1"/>
                </a:solidFill>
                <a:latin typeface="微软雅黑" panose="020B0503020204020204" pitchFamily="34" charset="-122"/>
                <a:ea typeface="微软雅黑" panose="020B0503020204020204" pitchFamily="34" charset="-122"/>
              </a:rPr>
              <a:t>5</a:t>
            </a:r>
            <a:r>
              <a:rPr lang="zh-CN" altLang="en-US" sz="2400" b="1" dirty="0">
                <a:solidFill>
                  <a:schemeClr val="bg1"/>
                </a:solidFill>
                <a:latin typeface="微软雅黑" panose="020B0503020204020204" pitchFamily="34" charset="-122"/>
                <a:ea typeface="微软雅黑" panose="020B0503020204020204" pitchFamily="34" charset="-122"/>
              </a:rPr>
              <a:t>人次、提炼“微故事”</a:t>
            </a:r>
            <a:r>
              <a:rPr lang="en-US" altLang="zh-CN" sz="2400" b="1" dirty="0">
                <a:solidFill>
                  <a:schemeClr val="bg1"/>
                </a:solidFill>
                <a:latin typeface="微软雅黑" panose="020B0503020204020204" pitchFamily="34" charset="-122"/>
                <a:ea typeface="微软雅黑" panose="020B0503020204020204" pitchFamily="34" charset="-122"/>
              </a:rPr>
              <a:t>6</a:t>
            </a:r>
            <a:r>
              <a:rPr lang="zh-CN" altLang="en-US" sz="2400" b="1" dirty="0">
                <a:solidFill>
                  <a:schemeClr val="bg1"/>
                </a:solidFill>
                <a:latin typeface="微软雅黑" panose="020B0503020204020204" pitchFamily="34" charset="-122"/>
                <a:ea typeface="微软雅黑" panose="020B0503020204020204" pitchFamily="34" charset="-122"/>
              </a:rPr>
              <a:t>个、</a:t>
            </a:r>
            <a:r>
              <a:rPr lang="en-US" altLang="zh-CN" sz="2400" b="1" dirty="0">
                <a:solidFill>
                  <a:schemeClr val="bg1"/>
                </a:solidFill>
                <a:latin typeface="微软雅黑" panose="020B0503020204020204" pitchFamily="34" charset="-122"/>
                <a:ea typeface="微软雅黑" panose="020B0503020204020204" pitchFamily="34" charset="-122"/>
              </a:rPr>
              <a:t>15</a:t>
            </a:r>
            <a:r>
              <a:rPr lang="zh-CN" altLang="en-US" sz="2400" b="1" dirty="0">
                <a:solidFill>
                  <a:schemeClr val="bg1"/>
                </a:solidFill>
                <a:latin typeface="微软雅黑" panose="020B0503020204020204" pitchFamily="34" charset="-122"/>
                <a:ea typeface="微软雅黑" panose="020B0503020204020204" pitchFamily="34" charset="-122"/>
              </a:rPr>
              <a:t>名党员重点发言</a:t>
            </a:r>
            <a:r>
              <a:rPr lang="en-US" altLang="zh-CN" sz="2400" b="1" dirty="0">
                <a:solidFill>
                  <a:schemeClr val="bg1"/>
                </a:solidFill>
                <a:latin typeface="微软雅黑" panose="020B0503020204020204" pitchFamily="34" charset="-122"/>
                <a:ea typeface="微软雅黑" panose="020B0503020204020204" pitchFamily="34" charset="-122"/>
              </a:rPr>
              <a:t>30</a:t>
            </a:r>
            <a:r>
              <a:rPr lang="zh-CN" altLang="en-US" sz="2400" b="1" dirty="0">
                <a:solidFill>
                  <a:schemeClr val="bg1"/>
                </a:solidFill>
                <a:latin typeface="微软雅黑" panose="020B0503020204020204" pitchFamily="34" charset="-122"/>
                <a:ea typeface="微软雅黑" panose="020B0503020204020204" pitchFamily="34" charset="-122"/>
              </a:rPr>
              <a:t>人次、形成</a:t>
            </a:r>
            <a:r>
              <a:rPr lang="en-US" altLang="zh-CN" sz="2400" b="1" dirty="0">
                <a:solidFill>
                  <a:schemeClr val="bg1"/>
                </a:solidFill>
                <a:latin typeface="微软雅黑" panose="020B0503020204020204" pitchFamily="34" charset="-122"/>
                <a:ea typeface="微软雅黑" panose="020B0503020204020204" pitchFamily="34" charset="-122"/>
              </a:rPr>
              <a:t>PPT</a:t>
            </a:r>
            <a:r>
              <a:rPr lang="zh-CN" altLang="en-US" sz="2400" b="1" dirty="0">
                <a:solidFill>
                  <a:schemeClr val="bg1"/>
                </a:solidFill>
                <a:latin typeface="微软雅黑" panose="020B0503020204020204" pitchFamily="34" charset="-122"/>
                <a:ea typeface="微软雅黑" panose="020B0503020204020204" pitchFamily="34" charset="-122"/>
              </a:rPr>
              <a:t>发言稿</a:t>
            </a:r>
            <a:r>
              <a:rPr lang="en-US" altLang="zh-CN" sz="2400" b="1" dirty="0">
                <a:solidFill>
                  <a:schemeClr val="bg1"/>
                </a:solidFill>
                <a:latin typeface="微软雅黑" panose="020B0503020204020204" pitchFamily="34" charset="-122"/>
                <a:ea typeface="微软雅黑" panose="020B0503020204020204" pitchFamily="34" charset="-122"/>
              </a:rPr>
              <a:t>30</a:t>
            </a:r>
            <a:r>
              <a:rPr lang="zh-CN" altLang="en-US" sz="2400" b="1" dirty="0">
                <a:solidFill>
                  <a:schemeClr val="bg1"/>
                </a:solidFill>
                <a:latin typeface="微软雅黑" panose="020B0503020204020204" pitchFamily="34" charset="-122"/>
                <a:ea typeface="微软雅黑" panose="020B0503020204020204" pitchFamily="34" charset="-122"/>
              </a:rPr>
              <a:t>件、建立党支部学习档案</a:t>
            </a:r>
            <a:r>
              <a:rPr lang="en-US" altLang="zh-CN" sz="2400" b="1" dirty="0">
                <a:solidFill>
                  <a:schemeClr val="bg1"/>
                </a:solidFill>
                <a:latin typeface="微软雅黑" panose="020B0503020204020204" pitchFamily="34" charset="-122"/>
                <a:ea typeface="微软雅黑" panose="020B0503020204020204" pitchFamily="34" charset="-122"/>
              </a:rPr>
              <a:t>10</a:t>
            </a:r>
            <a:r>
              <a:rPr lang="zh-CN" altLang="en-US" sz="2400" b="1" dirty="0">
                <a:solidFill>
                  <a:schemeClr val="bg1"/>
                </a:solidFill>
                <a:latin typeface="微软雅黑" panose="020B0503020204020204" pitchFamily="34" charset="-122"/>
                <a:ea typeface="微软雅黑" panose="020B0503020204020204" pitchFamily="34" charset="-122"/>
              </a:rPr>
              <a:t>份。</a:t>
            </a:r>
            <a:endParaRPr lang="zh-CN" altLang="en-US" dirty="0">
              <a:solidFill>
                <a:schemeClr val="bg1"/>
              </a:solidFill>
            </a:endParaRPr>
          </a:p>
        </p:txBody>
      </p:sp>
      <p:grpSp>
        <p:nvGrpSpPr>
          <p:cNvPr id="19" name="组合 49"/>
          <p:cNvGrpSpPr/>
          <p:nvPr/>
        </p:nvGrpSpPr>
        <p:grpSpPr bwMode="auto">
          <a:xfrm>
            <a:off x="1142976" y="571480"/>
            <a:ext cx="7144401" cy="504825"/>
            <a:chOff x="2344716" y="2060848"/>
            <a:chExt cx="5184094" cy="541414"/>
          </a:xfrm>
        </p:grpSpPr>
        <p:grpSp>
          <p:nvGrpSpPr>
            <p:cNvPr id="20" name="组合 50"/>
            <p:cNvGrpSpPr/>
            <p:nvPr/>
          </p:nvGrpSpPr>
          <p:grpSpPr bwMode="auto">
            <a:xfrm>
              <a:off x="3208810" y="2060848"/>
              <a:ext cx="4320000" cy="541414"/>
              <a:chOff x="3208810" y="2060848"/>
              <a:chExt cx="4320000" cy="541414"/>
            </a:xfrm>
          </p:grpSpPr>
          <p:sp>
            <p:nvSpPr>
              <p:cNvPr id="26" name="平行四边形 25"/>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平行四边形 26"/>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21" name="组合 51"/>
            <p:cNvGrpSpPr/>
            <p:nvPr/>
          </p:nvGrpSpPr>
          <p:grpSpPr bwMode="auto">
            <a:xfrm>
              <a:off x="2344716" y="2060848"/>
              <a:ext cx="720000" cy="541414"/>
              <a:chOff x="2344716" y="2060848"/>
              <a:chExt cx="720000" cy="541414"/>
            </a:xfrm>
          </p:grpSpPr>
          <p:grpSp>
            <p:nvGrpSpPr>
              <p:cNvPr id="22" name="组合 52"/>
              <p:cNvGrpSpPr/>
              <p:nvPr/>
            </p:nvGrpSpPr>
            <p:grpSpPr bwMode="auto">
              <a:xfrm>
                <a:off x="2344716" y="2060848"/>
                <a:ext cx="720000" cy="541414"/>
                <a:chOff x="2344716" y="2060848"/>
                <a:chExt cx="720000" cy="541414"/>
              </a:xfrm>
            </p:grpSpPr>
            <p:sp>
              <p:nvSpPr>
                <p:cNvPr id="24" name="平行四边形 23"/>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平行四边形 24"/>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3" name="图片 22"/>
              <p:cNvPicPr>
                <a:picLocks noChangeAspect="1"/>
              </p:cNvPicPr>
              <p:nvPr/>
            </p:nvPicPr>
            <p:blipFill>
              <a:blip r:embed="rId4"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2777"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392613"/>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71" name="TextBox 5"/>
          <p:cNvSpPr txBox="1">
            <a:spLocks noChangeArrowheads="1"/>
          </p:cNvSpPr>
          <p:nvPr/>
        </p:nvSpPr>
        <p:spPr bwMode="auto">
          <a:xfrm>
            <a:off x="2516188" y="1125538"/>
            <a:ext cx="4194175" cy="641350"/>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a:t>
            </a:r>
            <a:r>
              <a:rPr lang="en-US" altLang="zh-CN" sz="3600" b="1">
                <a:solidFill>
                  <a:srgbClr val="FFFF99"/>
                </a:solidFill>
                <a:latin typeface="微软雅黑" panose="020B0503020204020204" pitchFamily="34" charset="-122"/>
                <a:ea typeface="微软雅黑" panose="020B0503020204020204" pitchFamily="34" charset="-122"/>
              </a:rPr>
              <a:t>3322”</a:t>
            </a:r>
            <a:endParaRPr lang="zh-CN" altLang="en-US" sz="3600" b="1">
              <a:solidFill>
                <a:srgbClr val="FFFF99"/>
              </a:solidFill>
              <a:latin typeface="微软雅黑" panose="020B0503020204020204" pitchFamily="34" charset="-122"/>
              <a:ea typeface="微软雅黑" panose="020B0503020204020204" pitchFamily="34" charset="-122"/>
            </a:endParaRPr>
          </a:p>
        </p:txBody>
      </p:sp>
      <p:sp>
        <p:nvSpPr>
          <p:cNvPr id="32772" name="矩形 6"/>
          <p:cNvSpPr>
            <a:spLocks noChangeArrowheads="1"/>
          </p:cNvSpPr>
          <p:nvPr/>
        </p:nvSpPr>
        <p:spPr bwMode="auto">
          <a:xfrm>
            <a:off x="179388" y="2122488"/>
            <a:ext cx="8856662" cy="2830512"/>
          </a:xfrm>
          <a:prstGeom prst="rect">
            <a:avLst/>
          </a:prstGeom>
          <a:noFill/>
          <a:ln w="9525">
            <a:noFill/>
            <a:miter lim="800000"/>
          </a:ln>
        </p:spPr>
        <p:txBody>
          <a:bodyPr>
            <a:spAutoFit/>
          </a:bodyPr>
          <a:lstStyle/>
          <a:p>
            <a:pPr indent="457200">
              <a:lnSpc>
                <a:spcPct val="150000"/>
              </a:lnSpc>
            </a:pPr>
            <a:r>
              <a:rPr lang="zh-CN" altLang="en-US" sz="2400" b="1">
                <a:latin typeface="微软雅黑" panose="020B0503020204020204" pitchFamily="34" charset="-122"/>
                <a:ea typeface="微软雅黑" panose="020B0503020204020204" pitchFamily="34" charset="-122"/>
              </a:rPr>
              <a:t>系党委开展“两学一做”学习教育</a:t>
            </a:r>
            <a:r>
              <a:rPr lang="zh-CN" altLang="en-US"/>
              <a:t> </a:t>
            </a:r>
            <a:r>
              <a:rPr lang="zh-CN" altLang="en-US" sz="2400" b="1">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3322”</a:t>
            </a:r>
            <a:r>
              <a:rPr lang="zh-CN" altLang="en-US" sz="2400" b="1">
                <a:latin typeface="微软雅黑" panose="020B0503020204020204" pitchFamily="34" charset="-122"/>
                <a:ea typeface="微软雅黑" panose="020B0503020204020204" pitchFamily="34" charset="-122"/>
              </a:rPr>
              <a:t>的总体要求</a:t>
            </a:r>
            <a:r>
              <a:rPr lang="zh-CN" altLang="en-US"/>
              <a:t> </a:t>
            </a:r>
            <a:r>
              <a:rPr lang="zh-CN" altLang="en-US" sz="2400" b="1">
                <a:latin typeface="微软雅黑" panose="020B0503020204020204" pitchFamily="34" charset="-122"/>
                <a:ea typeface="微软雅黑" panose="020B0503020204020204" pitchFamily="34" charset="-122"/>
              </a:rPr>
              <a:t>：</a:t>
            </a:r>
          </a:p>
          <a:p>
            <a:pPr indent="457200">
              <a:lnSpc>
                <a:spcPct val="150000"/>
              </a:lnSpc>
            </a:pPr>
            <a:r>
              <a:rPr lang="zh-CN" altLang="en-US" sz="2400" b="1">
                <a:latin typeface="微软雅黑" panose="020B0503020204020204" pitchFamily="34" charset="-122"/>
                <a:ea typeface="微软雅黑" panose="020B0503020204020204" pitchFamily="34" charset="-122"/>
              </a:rPr>
              <a:t>以“三个到位”为牵引，</a:t>
            </a:r>
          </a:p>
          <a:p>
            <a:pPr indent="457200">
              <a:lnSpc>
                <a:spcPct val="150000"/>
              </a:lnSpc>
            </a:pPr>
            <a:r>
              <a:rPr lang="zh-CN" altLang="en-US" sz="2400" b="1">
                <a:latin typeface="微软雅黑" panose="020B0503020204020204" pitchFamily="34" charset="-122"/>
                <a:ea typeface="微软雅黑" panose="020B0503020204020204" pitchFamily="34" charset="-122"/>
              </a:rPr>
              <a:t>以“三微一测”为载体，</a:t>
            </a:r>
          </a:p>
          <a:p>
            <a:pPr indent="457200">
              <a:lnSpc>
                <a:spcPct val="150000"/>
              </a:lnSpc>
            </a:pPr>
            <a:r>
              <a:rPr lang="zh-CN" altLang="en-US" sz="2400" b="1">
                <a:latin typeface="微软雅黑" panose="020B0503020204020204" pitchFamily="34" charset="-122"/>
                <a:ea typeface="微软雅黑" panose="020B0503020204020204" pitchFamily="34" charset="-122"/>
              </a:rPr>
              <a:t>以“两级网微平台”为抓手，</a:t>
            </a:r>
          </a:p>
          <a:p>
            <a:pPr indent="457200">
              <a:lnSpc>
                <a:spcPct val="150000"/>
              </a:lnSpc>
            </a:pPr>
            <a:r>
              <a:rPr lang="zh-CN" altLang="en-US" sz="2400" b="1">
                <a:latin typeface="微软雅黑" panose="020B0503020204020204" pitchFamily="34" charset="-122"/>
                <a:ea typeface="微软雅黑" panose="020B0503020204020204" pitchFamily="34" charset="-122"/>
              </a:rPr>
              <a:t>以“两微信</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三网站”为自主学习资源</a:t>
            </a:r>
            <a:r>
              <a:rPr lang="zh-CN" altLang="en-US"/>
              <a:t> </a:t>
            </a:r>
            <a:endParaRPr lang="zh-CN" altLang="zh-CN"/>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1" name="组合 49"/>
          <p:cNvGrpSpPr/>
          <p:nvPr/>
        </p:nvGrpSpPr>
        <p:grpSpPr bwMode="auto">
          <a:xfrm>
            <a:off x="285720" y="285728"/>
            <a:ext cx="7144401" cy="504825"/>
            <a:chOff x="2344716" y="2060848"/>
            <a:chExt cx="5184094" cy="541414"/>
          </a:xfrm>
        </p:grpSpPr>
        <p:grpSp>
          <p:nvGrpSpPr>
            <p:cNvPr id="12" name="组合 50"/>
            <p:cNvGrpSpPr/>
            <p:nvPr/>
          </p:nvGrpSpPr>
          <p:grpSpPr bwMode="auto">
            <a:xfrm>
              <a:off x="3208810" y="2060848"/>
              <a:ext cx="4320000" cy="541414"/>
              <a:chOff x="3208810" y="2060848"/>
              <a:chExt cx="4320000" cy="541414"/>
            </a:xfrm>
          </p:grpSpPr>
          <p:sp>
            <p:nvSpPr>
              <p:cNvPr id="18" name="平行四边形 17"/>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平行四边形 18"/>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13" name="组合 51"/>
            <p:cNvGrpSpPr/>
            <p:nvPr/>
          </p:nvGrpSpPr>
          <p:grpSpPr bwMode="auto">
            <a:xfrm>
              <a:off x="2344716" y="2060848"/>
              <a:ext cx="720000" cy="541414"/>
              <a:chOff x="2344716" y="2060848"/>
              <a:chExt cx="720000" cy="541414"/>
            </a:xfrm>
          </p:grpSpPr>
          <p:grpSp>
            <p:nvGrpSpPr>
              <p:cNvPr id="14" name="组合 52"/>
              <p:cNvGrpSpPr/>
              <p:nvPr/>
            </p:nvGrpSpPr>
            <p:grpSpPr bwMode="auto">
              <a:xfrm>
                <a:off x="2344716" y="2060848"/>
                <a:ext cx="720000" cy="541414"/>
                <a:chOff x="2344716" y="2060848"/>
                <a:chExt cx="720000" cy="541414"/>
              </a:xfrm>
            </p:grpSpPr>
            <p:sp>
              <p:nvSpPr>
                <p:cNvPr id="16" name="平行四边形 15"/>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平行四边形 16"/>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5" name="图片 14"/>
              <p:cNvPicPr>
                <a:picLocks noChangeAspect="1"/>
              </p:cNvPicPr>
              <p:nvPr/>
            </p:nvPicPr>
            <p:blipFill>
              <a:blip r:embed="rId3"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3802"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392613"/>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795" name="TextBox 5"/>
          <p:cNvSpPr txBox="1">
            <a:spLocks noChangeArrowheads="1"/>
          </p:cNvSpPr>
          <p:nvPr/>
        </p:nvSpPr>
        <p:spPr bwMode="auto">
          <a:xfrm>
            <a:off x="2516188" y="1125538"/>
            <a:ext cx="4194175" cy="641350"/>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a:t>
            </a:r>
            <a:r>
              <a:rPr lang="en-US" altLang="zh-CN" sz="3600" b="1">
                <a:solidFill>
                  <a:srgbClr val="FFFF99"/>
                </a:solidFill>
                <a:latin typeface="微软雅黑" panose="020B0503020204020204" pitchFamily="34" charset="-122"/>
                <a:ea typeface="微软雅黑" panose="020B0503020204020204" pitchFamily="34" charset="-122"/>
              </a:rPr>
              <a:t>10, 70, 206”</a:t>
            </a:r>
            <a:endParaRPr lang="zh-CN" altLang="en-US" sz="3600" b="1">
              <a:solidFill>
                <a:srgbClr val="FFFF99"/>
              </a:solidFill>
              <a:latin typeface="微软雅黑" panose="020B0503020204020204" pitchFamily="34" charset="-122"/>
              <a:ea typeface="微软雅黑" panose="020B0503020204020204" pitchFamily="34" charset="-122"/>
            </a:endParaRPr>
          </a:p>
        </p:txBody>
      </p:sp>
      <p:sp>
        <p:nvSpPr>
          <p:cNvPr id="33796" name="矩形 6"/>
          <p:cNvSpPr>
            <a:spLocks noChangeArrowheads="1"/>
          </p:cNvSpPr>
          <p:nvPr/>
        </p:nvSpPr>
        <p:spPr bwMode="auto">
          <a:xfrm>
            <a:off x="0" y="6165850"/>
            <a:ext cx="8856663" cy="4219575"/>
          </a:xfrm>
          <a:prstGeom prst="rect">
            <a:avLst/>
          </a:prstGeom>
          <a:noFill/>
          <a:ln w="9525">
            <a:noFill/>
            <a:miter lim="800000"/>
          </a:ln>
        </p:spPr>
        <p:txBody>
          <a:bodyPr>
            <a:spAutoFit/>
          </a:bodyPr>
          <a:lstStyle/>
          <a:p>
            <a:pPr indent="457200">
              <a:lnSpc>
                <a:spcPct val="150000"/>
              </a:lnSpc>
            </a:pPr>
            <a:r>
              <a:rPr lang="en-US" altLang="zh-CN" b="1"/>
              <a:t>                                             10</a:t>
            </a:r>
            <a:r>
              <a:rPr lang="zh-CN" altLang="en-US" b="1"/>
              <a:t>次集中学习教育</a:t>
            </a:r>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zh-CN"/>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3800" name="Picture 11" descr="IMG20170327131108"/>
          <p:cNvPicPr>
            <a:picLocks noChangeAspect="1" noChangeArrowheads="1"/>
          </p:cNvPicPr>
          <p:nvPr/>
        </p:nvPicPr>
        <p:blipFill>
          <a:blip r:embed="rId3" cstate="print"/>
          <a:srcRect/>
          <a:stretch>
            <a:fillRect/>
          </a:stretch>
        </p:blipFill>
        <p:spPr bwMode="auto">
          <a:xfrm>
            <a:off x="1331913" y="1844675"/>
            <a:ext cx="6499225" cy="4233863"/>
          </a:xfrm>
          <a:prstGeom prst="rect">
            <a:avLst/>
          </a:prstGeom>
          <a:noFill/>
          <a:ln w="9525">
            <a:noFill/>
            <a:miter lim="800000"/>
            <a:headEnd/>
            <a:tailEnd/>
          </a:ln>
        </p:spPr>
      </p:pic>
      <p:grpSp>
        <p:nvGrpSpPr>
          <p:cNvPr id="12" name="组合 49"/>
          <p:cNvGrpSpPr/>
          <p:nvPr/>
        </p:nvGrpSpPr>
        <p:grpSpPr bwMode="auto">
          <a:xfrm>
            <a:off x="500034" y="214290"/>
            <a:ext cx="7144401" cy="504825"/>
            <a:chOff x="2344716" y="2060848"/>
            <a:chExt cx="5184094" cy="541414"/>
          </a:xfrm>
        </p:grpSpPr>
        <p:grpSp>
          <p:nvGrpSpPr>
            <p:cNvPr id="13" name="组合 50"/>
            <p:cNvGrpSpPr/>
            <p:nvPr/>
          </p:nvGrpSpPr>
          <p:grpSpPr bwMode="auto">
            <a:xfrm>
              <a:off x="3208810" y="2060848"/>
              <a:ext cx="4320000" cy="541414"/>
              <a:chOff x="3208810" y="2060848"/>
              <a:chExt cx="4320000" cy="541414"/>
            </a:xfrm>
          </p:grpSpPr>
          <p:sp>
            <p:nvSpPr>
              <p:cNvPr id="19" name="平行四边形 18"/>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平行四边形 19"/>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14" name="组合 51"/>
            <p:cNvGrpSpPr/>
            <p:nvPr/>
          </p:nvGrpSpPr>
          <p:grpSpPr bwMode="auto">
            <a:xfrm>
              <a:off x="2344716" y="2060848"/>
              <a:ext cx="720000" cy="541414"/>
              <a:chOff x="2344716" y="2060848"/>
              <a:chExt cx="720000" cy="541414"/>
            </a:xfrm>
          </p:grpSpPr>
          <p:grpSp>
            <p:nvGrpSpPr>
              <p:cNvPr id="15" name="组合 52"/>
              <p:cNvGrpSpPr/>
              <p:nvPr/>
            </p:nvGrpSpPr>
            <p:grpSpPr bwMode="auto">
              <a:xfrm>
                <a:off x="2344716" y="2060848"/>
                <a:ext cx="720000" cy="541414"/>
                <a:chOff x="2344716" y="2060848"/>
                <a:chExt cx="720000" cy="541414"/>
              </a:xfrm>
            </p:grpSpPr>
            <p:sp>
              <p:nvSpPr>
                <p:cNvPr id="17" name="平行四边形 16"/>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平行四边形 17"/>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6" name="图片 15"/>
              <p:cNvPicPr>
                <a:picLocks noChangeAspect="1"/>
              </p:cNvPicPr>
              <p:nvPr/>
            </p:nvPicPr>
            <p:blipFill>
              <a:blip r:embed="rId4"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3"/>
          <p:cNvGrpSpPr/>
          <p:nvPr/>
        </p:nvGrpSpPr>
        <p:grpSpPr bwMode="auto">
          <a:xfrm>
            <a:off x="0" y="0"/>
            <a:ext cx="9144000" cy="1844675"/>
            <a:chOff x="0" y="0"/>
            <a:chExt cx="9144000" cy="1844824"/>
          </a:xfrm>
        </p:grpSpPr>
        <p:sp>
          <p:nvSpPr>
            <p:cNvPr id="2" name="Rectangle 7"/>
            <p:cNvSpPr/>
            <p:nvPr/>
          </p:nvSpPr>
          <p:spPr>
            <a:xfrm>
              <a:off x="0" y="1020845"/>
              <a:ext cx="9144000" cy="823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4826" name="图片 2"/>
            <p:cNvPicPr>
              <a:picLocks noChangeAspect="1"/>
            </p:cNvPicPr>
            <p:nvPr/>
          </p:nvPicPr>
          <p:blipFill>
            <a:blip r:embed="rId2" cstate="print"/>
            <a:srcRect t="6918" r="12177" b="4285"/>
            <a:stretch>
              <a:fillRect/>
            </a:stretch>
          </p:blipFill>
          <p:spPr bwMode="auto">
            <a:xfrm>
              <a:off x="7573706" y="0"/>
              <a:ext cx="1570294" cy="1844824"/>
            </a:xfrm>
            <a:prstGeom prst="rect">
              <a:avLst/>
            </a:prstGeom>
            <a:noFill/>
            <a:ln w="9525">
              <a:noFill/>
              <a:miter lim="800000"/>
              <a:headEnd/>
              <a:tailEnd/>
            </a:ln>
          </p:spPr>
        </p:pic>
      </p:grpSp>
      <p:sp>
        <p:nvSpPr>
          <p:cNvPr id="5" name="矩形 4"/>
          <p:cNvSpPr/>
          <p:nvPr/>
        </p:nvSpPr>
        <p:spPr>
          <a:xfrm>
            <a:off x="0" y="1844675"/>
            <a:ext cx="9144000" cy="4392613"/>
          </a:xfrm>
          <a:prstGeom prst="rect">
            <a:avLst/>
          </a:prstGeom>
          <a:solidFill>
            <a:srgbClr val="FCFC6C"/>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19" name="TextBox 5"/>
          <p:cNvSpPr txBox="1">
            <a:spLocks noChangeArrowheads="1"/>
          </p:cNvSpPr>
          <p:nvPr/>
        </p:nvSpPr>
        <p:spPr bwMode="auto">
          <a:xfrm>
            <a:off x="2516188" y="1125538"/>
            <a:ext cx="4194175" cy="641350"/>
          </a:xfrm>
          <a:prstGeom prst="rect">
            <a:avLst/>
          </a:prstGeom>
          <a:noFill/>
          <a:ln w="9525">
            <a:noFill/>
            <a:miter lim="800000"/>
          </a:ln>
        </p:spPr>
        <p:txBody>
          <a:bodyPr>
            <a:spAutoFit/>
          </a:bodyPr>
          <a:lstStyle/>
          <a:p>
            <a:pPr algn="ctr"/>
            <a:r>
              <a:rPr lang="zh-CN" altLang="en-US" sz="3600" b="1">
                <a:solidFill>
                  <a:srgbClr val="FFFF99"/>
                </a:solidFill>
                <a:latin typeface="微软雅黑" panose="020B0503020204020204" pitchFamily="34" charset="-122"/>
                <a:ea typeface="微软雅黑" panose="020B0503020204020204" pitchFamily="34" charset="-122"/>
              </a:rPr>
              <a:t>“</a:t>
            </a:r>
            <a:r>
              <a:rPr lang="en-US" altLang="zh-CN" sz="3600" b="1">
                <a:solidFill>
                  <a:srgbClr val="FFFF99"/>
                </a:solidFill>
                <a:latin typeface="微软雅黑" panose="020B0503020204020204" pitchFamily="34" charset="-122"/>
                <a:ea typeface="微软雅黑" panose="020B0503020204020204" pitchFamily="34" charset="-122"/>
              </a:rPr>
              <a:t>10, 70, 206”</a:t>
            </a:r>
            <a:endParaRPr lang="zh-CN" altLang="en-US" sz="3600" b="1">
              <a:solidFill>
                <a:srgbClr val="FFFF99"/>
              </a:solidFill>
              <a:latin typeface="微软雅黑" panose="020B0503020204020204" pitchFamily="34" charset="-122"/>
              <a:ea typeface="微软雅黑" panose="020B0503020204020204" pitchFamily="34" charset="-122"/>
            </a:endParaRPr>
          </a:p>
        </p:txBody>
      </p:sp>
      <p:sp>
        <p:nvSpPr>
          <p:cNvPr id="34820" name="矩形 6"/>
          <p:cNvSpPr>
            <a:spLocks noChangeArrowheads="1"/>
          </p:cNvSpPr>
          <p:nvPr/>
        </p:nvSpPr>
        <p:spPr bwMode="auto">
          <a:xfrm>
            <a:off x="611188" y="4652963"/>
            <a:ext cx="8064500" cy="2568575"/>
          </a:xfrm>
          <a:prstGeom prst="rect">
            <a:avLst/>
          </a:prstGeom>
          <a:noFill/>
          <a:ln w="9525">
            <a:noFill/>
            <a:miter lim="800000"/>
          </a:ln>
        </p:spPr>
        <p:txBody>
          <a:bodyPr>
            <a:spAutoFit/>
          </a:bodyPr>
          <a:lstStyle/>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endParaRPr lang="zh-CN" altLang="en-US" b="1"/>
          </a:p>
          <a:p>
            <a:pPr indent="457200">
              <a:lnSpc>
                <a:spcPct val="150000"/>
              </a:lnSpc>
            </a:pPr>
            <a:r>
              <a:rPr lang="zh-CN" altLang="en-US" b="1"/>
              <a:t>                                 支部工作群布置工作</a:t>
            </a:r>
            <a:r>
              <a:rPr lang="en-US" altLang="zh-CN" b="1"/>
              <a:t>70</a:t>
            </a:r>
            <a:r>
              <a:rPr lang="zh-CN" altLang="en-US" b="1"/>
              <a:t>次</a:t>
            </a:r>
          </a:p>
          <a:p>
            <a:pPr indent="457200">
              <a:lnSpc>
                <a:spcPct val="150000"/>
              </a:lnSpc>
            </a:pPr>
            <a:endParaRPr lang="zh-CN" altLang="zh-CN"/>
          </a:p>
        </p:txBody>
      </p:sp>
      <p:sp>
        <p:nvSpPr>
          <p:cNvPr id="9" name="任意多边形 8"/>
          <p:cNvSpPr/>
          <p:nvPr/>
        </p:nvSpPr>
        <p:spPr>
          <a:xfrm>
            <a:off x="2135188" y="1160463"/>
            <a:ext cx="358775"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flipH="1">
            <a:off x="6732588" y="1160463"/>
            <a:ext cx="360362" cy="576262"/>
          </a:xfrm>
          <a:custGeom>
            <a:avLst/>
            <a:gdLst>
              <a:gd name="connsiteX0" fmla="*/ 103192 w 1972545"/>
              <a:gd name="connsiteY0" fmla="*/ 1290249 h 2812015"/>
              <a:gd name="connsiteX1" fmla="*/ 243649 w 1972545"/>
              <a:gd name="connsiteY1" fmla="*/ 1407774 h 2812015"/>
              <a:gd name="connsiteX2" fmla="*/ 100326 w 1972545"/>
              <a:gd name="connsiteY2" fmla="*/ 1513833 h 2812015"/>
              <a:gd name="connsiteX3" fmla="*/ 0 w 1972545"/>
              <a:gd name="connsiteY3" fmla="*/ 1402041 h 2812015"/>
              <a:gd name="connsiteX4" fmla="*/ 103192 w 1972545"/>
              <a:gd name="connsiteY4" fmla="*/ 1290249 h 2812015"/>
              <a:gd name="connsiteX5" fmla="*/ 1046960 w 1972545"/>
              <a:gd name="connsiteY5" fmla="*/ 1244966 h 2812015"/>
              <a:gd name="connsiteX6" fmla="*/ 884276 w 1972545"/>
              <a:gd name="connsiteY6" fmla="*/ 1250576 h 2812015"/>
              <a:gd name="connsiteX7" fmla="*/ 699152 w 1972545"/>
              <a:gd name="connsiteY7" fmla="*/ 1402041 h 2812015"/>
              <a:gd name="connsiteX8" fmla="*/ 884276 w 1972545"/>
              <a:gd name="connsiteY8" fmla="*/ 1575945 h 2812015"/>
              <a:gd name="connsiteX9" fmla="*/ 1046960 w 1972545"/>
              <a:gd name="connsiteY9" fmla="*/ 1575945 h 2812015"/>
              <a:gd name="connsiteX10" fmla="*/ 1220865 w 1972545"/>
              <a:gd name="connsiteY10" fmla="*/ 1402041 h 2812015"/>
              <a:gd name="connsiteX11" fmla="*/ 1046960 w 1972545"/>
              <a:gd name="connsiteY11" fmla="*/ 1244966 h 2812015"/>
              <a:gd name="connsiteX12" fmla="*/ 1364402 w 1972545"/>
              <a:gd name="connsiteY12" fmla="*/ 1066523 h 2812015"/>
              <a:gd name="connsiteX13" fmla="*/ 1187207 w 1972545"/>
              <a:gd name="connsiteY13" fmla="*/ 1205697 h 2812015"/>
              <a:gd name="connsiteX14" fmla="*/ 1278719 w 1972545"/>
              <a:gd name="connsiteY14" fmla="*/ 1260605 h 2812015"/>
              <a:gd name="connsiteX15" fmla="*/ 1415272 w 1972545"/>
              <a:gd name="connsiteY15" fmla="*/ 1234130 h 2812015"/>
              <a:gd name="connsiteX16" fmla="*/ 1333062 w 1972545"/>
              <a:gd name="connsiteY16" fmla="*/ 1413261 h 2812015"/>
              <a:gd name="connsiteX17" fmla="*/ 1408693 w 1972545"/>
              <a:gd name="connsiteY17" fmla="*/ 1598970 h 2812015"/>
              <a:gd name="connsiteX18" fmla="*/ 1187207 w 1972545"/>
              <a:gd name="connsiteY18" fmla="*/ 1587165 h 2812015"/>
              <a:gd name="connsiteX19" fmla="*/ 1579894 w 1972545"/>
              <a:gd name="connsiteY19" fmla="*/ 1575945 h 2812015"/>
              <a:gd name="connsiteX20" fmla="*/ 1574284 w 1972545"/>
              <a:gd name="connsiteY20" fmla="*/ 1233747 h 2812015"/>
              <a:gd name="connsiteX21" fmla="*/ 1364402 w 1972545"/>
              <a:gd name="connsiteY21" fmla="*/ 1066523 h 2812015"/>
              <a:gd name="connsiteX22" fmla="*/ 1469974 w 1972545"/>
              <a:gd name="connsiteY22" fmla="*/ 1960 h 2812015"/>
              <a:gd name="connsiteX23" fmla="*/ 1752086 w 1972545"/>
              <a:gd name="connsiteY23" fmla="*/ 107933 h 2812015"/>
              <a:gd name="connsiteX24" fmla="*/ 1961313 w 1972545"/>
              <a:gd name="connsiteY24" fmla="*/ 526387 h 2812015"/>
              <a:gd name="connsiteX25" fmla="*/ 1852825 w 1972545"/>
              <a:gd name="connsiteY25" fmla="*/ 836353 h 2812015"/>
              <a:gd name="connsiteX26" fmla="*/ 1651347 w 1972545"/>
              <a:gd name="connsiteY26" fmla="*/ 1177316 h 2812015"/>
              <a:gd name="connsiteX27" fmla="*/ 1845076 w 1972545"/>
              <a:gd name="connsiteY27" fmla="*/ 1425288 h 2812015"/>
              <a:gd name="connsiteX28" fmla="*/ 1635848 w 1972545"/>
              <a:gd name="connsiteY28" fmla="*/ 1634516 h 2812015"/>
              <a:gd name="connsiteX29" fmla="*/ 1837326 w 1972545"/>
              <a:gd name="connsiteY29" fmla="*/ 1990977 h 2812015"/>
              <a:gd name="connsiteX30" fmla="*/ 1790831 w 1972545"/>
              <a:gd name="connsiteY30" fmla="*/ 2688400 h 2812015"/>
              <a:gd name="connsiteX31" fmla="*/ 1170899 w 1972545"/>
              <a:gd name="connsiteY31" fmla="*/ 2432678 h 2812015"/>
              <a:gd name="connsiteX32" fmla="*/ 1225143 w 1972545"/>
              <a:gd name="connsiteY32" fmla="*/ 2068468 h 2812015"/>
              <a:gd name="connsiteX33" fmla="*/ 1473116 w 1972545"/>
              <a:gd name="connsiteY33" fmla="*/ 1928983 h 2812015"/>
              <a:gd name="connsiteX34" fmla="*/ 1612601 w 1972545"/>
              <a:gd name="connsiteY34" fmla="*/ 2091716 h 2812015"/>
              <a:gd name="connsiteX35" fmla="*/ 1488614 w 1972545"/>
              <a:gd name="connsiteY35" fmla="*/ 2339688 h 2812015"/>
              <a:gd name="connsiteX36" fmla="*/ 1497295 w 1972545"/>
              <a:gd name="connsiteY36" fmla="*/ 2195834 h 2812015"/>
              <a:gd name="connsiteX37" fmla="*/ 1325882 w 1972545"/>
              <a:gd name="connsiteY37" fmla="*/ 2107214 h 2812015"/>
              <a:gd name="connsiteX38" fmla="*/ 1287137 w 1972545"/>
              <a:gd name="connsiteY38" fmla="*/ 2417180 h 2812015"/>
              <a:gd name="connsiteX39" fmla="*/ 1612601 w 1972545"/>
              <a:gd name="connsiteY39" fmla="*/ 2665153 h 2812015"/>
              <a:gd name="connsiteX40" fmla="*/ 1766768 w 1972545"/>
              <a:gd name="connsiteY40" fmla="*/ 2035839 h 2812015"/>
              <a:gd name="connsiteX41" fmla="*/ 1597103 w 1972545"/>
              <a:gd name="connsiteY41" fmla="*/ 1766251 h 2812015"/>
              <a:gd name="connsiteX42" fmla="*/ 752445 w 1972545"/>
              <a:gd name="connsiteY42" fmla="*/ 1789499 h 2812015"/>
              <a:gd name="connsiteX43" fmla="*/ 953923 w 1972545"/>
              <a:gd name="connsiteY43" fmla="*/ 2099465 h 2812015"/>
              <a:gd name="connsiteX44" fmla="*/ 860933 w 1972545"/>
              <a:gd name="connsiteY44" fmla="*/ 1967729 h 2812015"/>
              <a:gd name="connsiteX45" fmla="*/ 1101157 w 1972545"/>
              <a:gd name="connsiteY45" fmla="*/ 2021973 h 2812015"/>
              <a:gd name="connsiteX46" fmla="*/ 853184 w 1972545"/>
              <a:gd name="connsiteY46" fmla="*/ 2409431 h 2812015"/>
              <a:gd name="connsiteX47" fmla="*/ 1008167 w 1972545"/>
              <a:gd name="connsiteY47" fmla="*/ 2347438 h 2812015"/>
              <a:gd name="connsiteX48" fmla="*/ 729198 w 1972545"/>
              <a:gd name="connsiteY48" fmla="*/ 2254448 h 2812015"/>
              <a:gd name="connsiteX49" fmla="*/ 605211 w 1972545"/>
              <a:gd name="connsiteY49" fmla="*/ 2176956 h 2812015"/>
              <a:gd name="connsiteX50" fmla="*/ 581964 w 1972545"/>
              <a:gd name="connsiteY50" fmla="*/ 2076217 h 2812015"/>
              <a:gd name="connsiteX51" fmla="*/ 426981 w 1972545"/>
              <a:gd name="connsiteY51" fmla="*/ 2068468 h 2812015"/>
              <a:gd name="connsiteX52" fmla="*/ 450228 w 1972545"/>
              <a:gd name="connsiteY52" fmla="*/ 1890238 h 2812015"/>
              <a:gd name="connsiteX53" fmla="*/ 597462 w 1972545"/>
              <a:gd name="connsiteY53" fmla="*/ 1959980 h 2812015"/>
              <a:gd name="connsiteX54" fmla="*/ 695637 w 1972545"/>
              <a:gd name="connsiteY54" fmla="*/ 1594023 h 2812015"/>
              <a:gd name="connsiteX55" fmla="*/ 574214 w 1972545"/>
              <a:gd name="connsiteY55" fmla="*/ 1704258 h 2812015"/>
              <a:gd name="connsiteX56" fmla="*/ 364987 w 1972545"/>
              <a:gd name="connsiteY56" fmla="*/ 1603519 h 2812015"/>
              <a:gd name="connsiteX57" fmla="*/ 442479 w 1972545"/>
              <a:gd name="connsiteY57" fmla="*/ 1719756 h 2812015"/>
              <a:gd name="connsiteX58" fmla="*/ 132513 w 1972545"/>
              <a:gd name="connsiteY58" fmla="*/ 1634516 h 2812015"/>
              <a:gd name="connsiteX59" fmla="*/ 256499 w 1972545"/>
              <a:gd name="connsiteY59" fmla="*/ 1479533 h 2812015"/>
              <a:gd name="connsiteX60" fmla="*/ 388235 w 1972545"/>
              <a:gd name="connsiteY60" fmla="*/ 1479533 h 2812015"/>
              <a:gd name="connsiteX61" fmla="*/ 551840 w 1972545"/>
              <a:gd name="connsiteY61" fmla="*/ 1400351 h 2812015"/>
              <a:gd name="connsiteX62" fmla="*/ 372737 w 1972545"/>
              <a:gd name="connsiteY62" fmla="*/ 1340048 h 2812015"/>
              <a:gd name="connsiteX63" fmla="*/ 140262 w 1972545"/>
              <a:gd name="connsiteY63" fmla="*/ 1185065 h 2812015"/>
              <a:gd name="connsiteX64" fmla="*/ 465726 w 1972545"/>
              <a:gd name="connsiteY64" fmla="*/ 1154068 h 2812015"/>
              <a:gd name="connsiteX65" fmla="*/ 364987 w 1972545"/>
              <a:gd name="connsiteY65" fmla="*/ 1216061 h 2812015"/>
              <a:gd name="connsiteX66" fmla="*/ 582779 w 1972545"/>
              <a:gd name="connsiteY66" fmla="*/ 1131636 h 2812015"/>
              <a:gd name="connsiteX67" fmla="*/ 569962 w 1972545"/>
              <a:gd name="connsiteY67" fmla="*/ 986209 h 2812015"/>
              <a:gd name="connsiteX68" fmla="*/ 488974 w 1972545"/>
              <a:gd name="connsiteY68" fmla="*/ 913844 h 2812015"/>
              <a:gd name="connsiteX69" fmla="*/ 434730 w 1972545"/>
              <a:gd name="connsiteY69" fmla="*/ 735614 h 2812015"/>
              <a:gd name="connsiteX70" fmla="*/ 574214 w 1972545"/>
              <a:gd name="connsiteY70" fmla="*/ 751112 h 2812015"/>
              <a:gd name="connsiteX71" fmla="*/ 620709 w 1972545"/>
              <a:gd name="connsiteY71" fmla="*/ 665872 h 2812015"/>
              <a:gd name="connsiteX72" fmla="*/ 736947 w 1972545"/>
              <a:gd name="connsiteY72" fmla="*/ 572882 h 2812015"/>
              <a:gd name="connsiteX73" fmla="*/ 1008167 w 1972545"/>
              <a:gd name="connsiteY73" fmla="*/ 425648 h 2812015"/>
              <a:gd name="connsiteX74" fmla="*/ 884181 w 1972545"/>
              <a:gd name="connsiteY74" fmla="*/ 410149 h 2812015"/>
              <a:gd name="connsiteX75" fmla="*/ 1003389 w 1972545"/>
              <a:gd name="connsiteY75" fmla="*/ 611394 h 2812015"/>
              <a:gd name="connsiteX76" fmla="*/ 961672 w 1972545"/>
              <a:gd name="connsiteY76" fmla="*/ 952590 h 2812015"/>
              <a:gd name="connsiteX77" fmla="*/ 876431 w 1972545"/>
              <a:gd name="connsiteY77" fmla="*/ 813105 h 2812015"/>
              <a:gd name="connsiteX78" fmla="*/ 845435 w 1972545"/>
              <a:gd name="connsiteY78" fmla="*/ 696868 h 2812015"/>
              <a:gd name="connsiteX79" fmla="*/ 891930 w 1972545"/>
              <a:gd name="connsiteY79" fmla="*/ 1115322 h 2812015"/>
              <a:gd name="connsiteX80" fmla="*/ 1581604 w 1972545"/>
              <a:gd name="connsiteY80" fmla="*/ 1037831 h 2812015"/>
              <a:gd name="connsiteX81" fmla="*/ 1759835 w 1972545"/>
              <a:gd name="connsiteY81" fmla="*/ 782109 h 2812015"/>
              <a:gd name="connsiteX82" fmla="*/ 1597103 w 1972545"/>
              <a:gd name="connsiteY82" fmla="*/ 154427 h 2812015"/>
              <a:gd name="connsiteX83" fmla="*/ 1287137 w 1972545"/>
              <a:gd name="connsiteY83" fmla="*/ 371404 h 2812015"/>
              <a:gd name="connsiteX84" fmla="*/ 1310384 w 1972545"/>
              <a:gd name="connsiteY84" fmla="*/ 681370 h 2812015"/>
              <a:gd name="connsiteX85" fmla="*/ 1473116 w 1972545"/>
              <a:gd name="connsiteY85" fmla="*/ 588380 h 2812015"/>
              <a:gd name="connsiteX86" fmla="*/ 1574729 w 1972545"/>
              <a:gd name="connsiteY86" fmla="*/ 469520 h 2812015"/>
              <a:gd name="connsiteX87" fmla="*/ 1620350 w 1972545"/>
              <a:gd name="connsiteY87" fmla="*/ 727865 h 2812015"/>
              <a:gd name="connsiteX88" fmla="*/ 1496364 w 1972545"/>
              <a:gd name="connsiteY88" fmla="*/ 867349 h 2812015"/>
              <a:gd name="connsiteX89" fmla="*/ 1228639 w 1972545"/>
              <a:gd name="connsiteY89" fmla="*/ 738178 h 2812015"/>
              <a:gd name="connsiteX90" fmla="*/ 1178648 w 1972545"/>
              <a:gd name="connsiteY90" fmla="*/ 386902 h 2812015"/>
              <a:gd name="connsiteX91" fmla="*/ 1469974 w 1972545"/>
              <a:gd name="connsiteY91" fmla="*/ 1960 h 281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72545" h="2812015">
                <a:moveTo>
                  <a:pt x="103192" y="1290249"/>
                </a:moveTo>
                <a:cubicBezTo>
                  <a:pt x="118480" y="1340889"/>
                  <a:pt x="153833" y="1388665"/>
                  <a:pt x="243649" y="1407774"/>
                </a:cubicBezTo>
                <a:cubicBezTo>
                  <a:pt x="178676" y="1428794"/>
                  <a:pt x="142367" y="1435483"/>
                  <a:pt x="100326" y="1513833"/>
                </a:cubicBezTo>
                <a:cubicBezTo>
                  <a:pt x="84083" y="1462237"/>
                  <a:pt x="56374" y="1424973"/>
                  <a:pt x="0" y="1402041"/>
                </a:cubicBezTo>
                <a:cubicBezTo>
                  <a:pt x="57328" y="1390575"/>
                  <a:pt x="80261" y="1353311"/>
                  <a:pt x="103192" y="1290249"/>
                </a:cubicBezTo>
                <a:close/>
                <a:moveTo>
                  <a:pt x="1046960" y="1244966"/>
                </a:moveTo>
                <a:cubicBezTo>
                  <a:pt x="981513" y="1263665"/>
                  <a:pt x="938504" y="1265535"/>
                  <a:pt x="884276" y="1250576"/>
                </a:cubicBezTo>
                <a:cubicBezTo>
                  <a:pt x="822568" y="1317894"/>
                  <a:pt x="772079" y="1373992"/>
                  <a:pt x="699152" y="1402041"/>
                </a:cubicBezTo>
                <a:cubicBezTo>
                  <a:pt x="800129" y="1437570"/>
                  <a:pt x="845007" y="1517977"/>
                  <a:pt x="884276" y="1575945"/>
                </a:cubicBezTo>
                <a:cubicBezTo>
                  <a:pt x="938504" y="1547896"/>
                  <a:pt x="1003951" y="1536676"/>
                  <a:pt x="1046960" y="1575945"/>
                </a:cubicBezTo>
                <a:cubicBezTo>
                  <a:pt x="1076879" y="1497408"/>
                  <a:pt x="1123629" y="1435699"/>
                  <a:pt x="1220865" y="1402041"/>
                </a:cubicBezTo>
                <a:cubicBezTo>
                  <a:pt x="1134848" y="1375862"/>
                  <a:pt x="1082488" y="1316024"/>
                  <a:pt x="1046960" y="1244966"/>
                </a:cubicBezTo>
                <a:close/>
                <a:moveTo>
                  <a:pt x="1364402" y="1066523"/>
                </a:moveTo>
                <a:cubicBezTo>
                  <a:pt x="1268950" y="1062587"/>
                  <a:pt x="1178946" y="1109717"/>
                  <a:pt x="1187207" y="1205697"/>
                </a:cubicBezTo>
                <a:cubicBezTo>
                  <a:pt x="1203730" y="1285825"/>
                  <a:pt x="1258309" y="1274448"/>
                  <a:pt x="1278719" y="1260605"/>
                </a:cubicBezTo>
                <a:cubicBezTo>
                  <a:pt x="1323308" y="1222584"/>
                  <a:pt x="1366143" y="1161532"/>
                  <a:pt x="1415272" y="1234130"/>
                </a:cubicBezTo>
                <a:cubicBezTo>
                  <a:pt x="1469002" y="1308092"/>
                  <a:pt x="1391164" y="1365612"/>
                  <a:pt x="1333062" y="1413261"/>
                </a:cubicBezTo>
                <a:cubicBezTo>
                  <a:pt x="1364851" y="1467489"/>
                  <a:pt x="1493085" y="1498723"/>
                  <a:pt x="1408693" y="1598970"/>
                </a:cubicBezTo>
                <a:cubicBezTo>
                  <a:pt x="1335244" y="1691547"/>
                  <a:pt x="1264728" y="1419953"/>
                  <a:pt x="1187207" y="1587165"/>
                </a:cubicBezTo>
                <a:cubicBezTo>
                  <a:pt x="1119553" y="1728064"/>
                  <a:pt x="1481687" y="1854000"/>
                  <a:pt x="1579894" y="1575945"/>
                </a:cubicBezTo>
                <a:cubicBezTo>
                  <a:pt x="1690220" y="1506758"/>
                  <a:pt x="1750058" y="1342204"/>
                  <a:pt x="1574284" y="1233747"/>
                </a:cubicBezTo>
                <a:cubicBezTo>
                  <a:pt x="1560754" y="1125462"/>
                  <a:pt x="1459854" y="1070459"/>
                  <a:pt x="1364402" y="1066523"/>
                </a:cubicBezTo>
                <a:close/>
                <a:moveTo>
                  <a:pt x="1469974" y="1960"/>
                </a:moveTo>
                <a:cubicBezTo>
                  <a:pt x="1572954" y="-8761"/>
                  <a:pt x="1680407" y="24207"/>
                  <a:pt x="1752086" y="107933"/>
                </a:cubicBezTo>
                <a:cubicBezTo>
                  <a:pt x="1542859" y="278415"/>
                  <a:pt x="1938066" y="386902"/>
                  <a:pt x="1961313" y="526387"/>
                </a:cubicBezTo>
                <a:cubicBezTo>
                  <a:pt x="1984560" y="665872"/>
                  <a:pt x="1943232" y="756279"/>
                  <a:pt x="1852825" y="836353"/>
                </a:cubicBezTo>
                <a:cubicBezTo>
                  <a:pt x="1870907" y="996502"/>
                  <a:pt x="1772750" y="1102408"/>
                  <a:pt x="1651347" y="1177316"/>
                </a:cubicBezTo>
                <a:cubicBezTo>
                  <a:pt x="1770167" y="1236725"/>
                  <a:pt x="1780500" y="1342631"/>
                  <a:pt x="1845076" y="1425288"/>
                </a:cubicBezTo>
                <a:cubicBezTo>
                  <a:pt x="1775333" y="1495031"/>
                  <a:pt x="1736587" y="1572522"/>
                  <a:pt x="1635848" y="1634516"/>
                </a:cubicBezTo>
                <a:cubicBezTo>
                  <a:pt x="1788248" y="1714590"/>
                  <a:pt x="1870906" y="1872157"/>
                  <a:pt x="1837326" y="1990977"/>
                </a:cubicBezTo>
                <a:cubicBezTo>
                  <a:pt x="2286776" y="2448176"/>
                  <a:pt x="1442120" y="2463675"/>
                  <a:pt x="1790831" y="2688400"/>
                </a:cubicBezTo>
                <a:cubicBezTo>
                  <a:pt x="1506695" y="2967369"/>
                  <a:pt x="1137320" y="2727146"/>
                  <a:pt x="1170899" y="2432678"/>
                </a:cubicBezTo>
                <a:cubicBezTo>
                  <a:pt x="1080491" y="2288027"/>
                  <a:pt x="1129571" y="2158874"/>
                  <a:pt x="1225143" y="2068468"/>
                </a:cubicBezTo>
                <a:cubicBezTo>
                  <a:pt x="1245808" y="1921234"/>
                  <a:pt x="1343963" y="1905736"/>
                  <a:pt x="1473116" y="1928983"/>
                </a:cubicBezTo>
                <a:cubicBezTo>
                  <a:pt x="1597103" y="1913484"/>
                  <a:pt x="1620350" y="2037472"/>
                  <a:pt x="1612601" y="2091716"/>
                </a:cubicBezTo>
                <a:cubicBezTo>
                  <a:pt x="1715651" y="2253438"/>
                  <a:pt x="1626195" y="2394535"/>
                  <a:pt x="1488614" y="2339688"/>
                </a:cubicBezTo>
                <a:cubicBezTo>
                  <a:pt x="1387233" y="2294028"/>
                  <a:pt x="1426796" y="2244931"/>
                  <a:pt x="1497295" y="2195834"/>
                </a:cubicBezTo>
                <a:cubicBezTo>
                  <a:pt x="1640684" y="2129627"/>
                  <a:pt x="1443751" y="1943102"/>
                  <a:pt x="1325882" y="2107214"/>
                </a:cubicBezTo>
                <a:cubicBezTo>
                  <a:pt x="1185776" y="2152097"/>
                  <a:pt x="1196924" y="2341358"/>
                  <a:pt x="1287137" y="2417180"/>
                </a:cubicBezTo>
                <a:cubicBezTo>
                  <a:pt x="1234058" y="2575466"/>
                  <a:pt x="1428486" y="2778438"/>
                  <a:pt x="1612601" y="2665153"/>
                </a:cubicBezTo>
                <a:cubicBezTo>
                  <a:pt x="1431379" y="2412985"/>
                  <a:pt x="2040804" y="2329258"/>
                  <a:pt x="1766768" y="2035839"/>
                </a:cubicBezTo>
                <a:cubicBezTo>
                  <a:pt x="1789277" y="1901287"/>
                  <a:pt x="1705222" y="1821738"/>
                  <a:pt x="1597103" y="1766251"/>
                </a:cubicBezTo>
                <a:cubicBezTo>
                  <a:pt x="1133356" y="2076507"/>
                  <a:pt x="1051186" y="1499867"/>
                  <a:pt x="752445" y="1789499"/>
                </a:cubicBezTo>
                <a:cubicBezTo>
                  <a:pt x="541159" y="1934072"/>
                  <a:pt x="807699" y="2209274"/>
                  <a:pt x="953923" y="2099465"/>
                </a:cubicBezTo>
                <a:cubicBezTo>
                  <a:pt x="991678" y="1938675"/>
                  <a:pt x="891930" y="2011641"/>
                  <a:pt x="860933" y="1967729"/>
                </a:cubicBezTo>
                <a:cubicBezTo>
                  <a:pt x="806942" y="1865494"/>
                  <a:pt x="1096709" y="1756385"/>
                  <a:pt x="1101157" y="2021973"/>
                </a:cubicBezTo>
                <a:cubicBezTo>
                  <a:pt x="1105605" y="2287561"/>
                  <a:pt x="743337" y="2211526"/>
                  <a:pt x="853184" y="2409431"/>
                </a:cubicBezTo>
                <a:cubicBezTo>
                  <a:pt x="877344" y="2454082"/>
                  <a:pt x="970256" y="2416228"/>
                  <a:pt x="1008167" y="2347438"/>
                </a:cubicBezTo>
                <a:cubicBezTo>
                  <a:pt x="1025181" y="2636137"/>
                  <a:pt x="633120" y="2584516"/>
                  <a:pt x="729198" y="2254448"/>
                </a:cubicBezTo>
                <a:lnTo>
                  <a:pt x="605211" y="2176956"/>
                </a:lnTo>
                <a:cubicBezTo>
                  <a:pt x="624963" y="2146813"/>
                  <a:pt x="624089" y="2092609"/>
                  <a:pt x="581964" y="2076217"/>
                </a:cubicBezTo>
                <a:cubicBezTo>
                  <a:pt x="585304" y="2211138"/>
                  <a:pt x="396140" y="2146678"/>
                  <a:pt x="426981" y="2068468"/>
                </a:cubicBezTo>
                <a:cubicBezTo>
                  <a:pt x="335039" y="1988432"/>
                  <a:pt x="390915" y="1911834"/>
                  <a:pt x="450228" y="1890238"/>
                </a:cubicBezTo>
                <a:cubicBezTo>
                  <a:pt x="468367" y="2002863"/>
                  <a:pt x="534633" y="2043298"/>
                  <a:pt x="597462" y="1959980"/>
                </a:cubicBezTo>
                <a:cubicBezTo>
                  <a:pt x="502996" y="1750909"/>
                  <a:pt x="828926" y="1700510"/>
                  <a:pt x="695637" y="1594023"/>
                </a:cubicBezTo>
                <a:cubicBezTo>
                  <a:pt x="600161" y="1508161"/>
                  <a:pt x="569999" y="1635428"/>
                  <a:pt x="574214" y="1704258"/>
                </a:cubicBezTo>
                <a:cubicBezTo>
                  <a:pt x="480409" y="1701616"/>
                  <a:pt x="472543" y="1423969"/>
                  <a:pt x="364987" y="1603519"/>
                </a:cubicBezTo>
                <a:cubicBezTo>
                  <a:pt x="467123" y="1518374"/>
                  <a:pt x="495712" y="1670697"/>
                  <a:pt x="442479" y="1719756"/>
                </a:cubicBezTo>
                <a:cubicBezTo>
                  <a:pt x="351433" y="1792878"/>
                  <a:pt x="256461" y="1601052"/>
                  <a:pt x="132513" y="1634516"/>
                </a:cubicBezTo>
                <a:cubicBezTo>
                  <a:pt x="98215" y="1534729"/>
                  <a:pt x="191107" y="1476193"/>
                  <a:pt x="256499" y="1479533"/>
                </a:cubicBezTo>
                <a:cubicBezTo>
                  <a:pt x="327911" y="1524222"/>
                  <a:pt x="344323" y="1479533"/>
                  <a:pt x="388235" y="1479533"/>
                </a:cubicBezTo>
                <a:cubicBezTo>
                  <a:pt x="482875" y="1503556"/>
                  <a:pt x="555394" y="1450245"/>
                  <a:pt x="551840" y="1400351"/>
                </a:cubicBezTo>
                <a:cubicBezTo>
                  <a:pt x="548286" y="1367644"/>
                  <a:pt x="465669" y="1304001"/>
                  <a:pt x="372737" y="1340048"/>
                </a:cubicBezTo>
                <a:cubicBezTo>
                  <a:pt x="315870" y="1236823"/>
                  <a:pt x="176503" y="1497984"/>
                  <a:pt x="140262" y="1185065"/>
                </a:cubicBezTo>
                <a:cubicBezTo>
                  <a:pt x="252187" y="1222860"/>
                  <a:pt x="436303" y="954707"/>
                  <a:pt x="465726" y="1154068"/>
                </a:cubicBezTo>
                <a:cubicBezTo>
                  <a:pt x="476835" y="1246920"/>
                  <a:pt x="412318" y="1216022"/>
                  <a:pt x="364987" y="1216061"/>
                </a:cubicBezTo>
                <a:cubicBezTo>
                  <a:pt x="498315" y="1348340"/>
                  <a:pt x="518202" y="1026857"/>
                  <a:pt x="582779" y="1131636"/>
                </a:cubicBezTo>
                <a:cubicBezTo>
                  <a:pt x="557880" y="1307749"/>
                  <a:pt x="869868" y="1243232"/>
                  <a:pt x="569962" y="986209"/>
                </a:cubicBezTo>
                <a:cubicBezTo>
                  <a:pt x="578487" y="865835"/>
                  <a:pt x="483886" y="700772"/>
                  <a:pt x="488974" y="913844"/>
                </a:cubicBezTo>
                <a:cubicBezTo>
                  <a:pt x="374640" y="957562"/>
                  <a:pt x="366871" y="777836"/>
                  <a:pt x="434730" y="735614"/>
                </a:cubicBezTo>
                <a:cubicBezTo>
                  <a:pt x="481225" y="572338"/>
                  <a:pt x="582720" y="635943"/>
                  <a:pt x="574214" y="751112"/>
                </a:cubicBezTo>
                <a:cubicBezTo>
                  <a:pt x="630963" y="743325"/>
                  <a:pt x="605211" y="694285"/>
                  <a:pt x="620709" y="665872"/>
                </a:cubicBezTo>
                <a:cubicBezTo>
                  <a:pt x="649142" y="590187"/>
                  <a:pt x="698201" y="603879"/>
                  <a:pt x="736947" y="572882"/>
                </a:cubicBezTo>
                <a:cubicBezTo>
                  <a:pt x="617660" y="317549"/>
                  <a:pt x="955573" y="155030"/>
                  <a:pt x="1008167" y="425648"/>
                </a:cubicBezTo>
                <a:cubicBezTo>
                  <a:pt x="1004651" y="489234"/>
                  <a:pt x="925510" y="453128"/>
                  <a:pt x="884181" y="410149"/>
                </a:cubicBezTo>
                <a:cubicBezTo>
                  <a:pt x="749891" y="449127"/>
                  <a:pt x="873596" y="538175"/>
                  <a:pt x="1003389" y="611394"/>
                </a:cubicBezTo>
                <a:cubicBezTo>
                  <a:pt x="1133182" y="684613"/>
                  <a:pt x="1165597" y="916680"/>
                  <a:pt x="961672" y="952590"/>
                </a:cubicBezTo>
                <a:cubicBezTo>
                  <a:pt x="847318" y="988597"/>
                  <a:pt x="812030" y="856162"/>
                  <a:pt x="876431" y="813105"/>
                </a:cubicBezTo>
                <a:cubicBezTo>
                  <a:pt x="1007040" y="829360"/>
                  <a:pt x="982958" y="656549"/>
                  <a:pt x="845435" y="696868"/>
                </a:cubicBezTo>
                <a:cubicBezTo>
                  <a:pt x="558425" y="788227"/>
                  <a:pt x="663301" y="1037714"/>
                  <a:pt x="891930" y="1115322"/>
                </a:cubicBezTo>
                <a:cubicBezTo>
                  <a:pt x="1059944" y="1144493"/>
                  <a:pt x="1217647" y="788654"/>
                  <a:pt x="1581604" y="1037831"/>
                </a:cubicBezTo>
                <a:cubicBezTo>
                  <a:pt x="1744142" y="1014467"/>
                  <a:pt x="1776052" y="894850"/>
                  <a:pt x="1759835" y="782109"/>
                </a:cubicBezTo>
                <a:cubicBezTo>
                  <a:pt x="2069976" y="480066"/>
                  <a:pt x="1410715" y="377405"/>
                  <a:pt x="1597103" y="154427"/>
                </a:cubicBezTo>
                <a:cubicBezTo>
                  <a:pt x="1483469" y="41123"/>
                  <a:pt x="1259831" y="175325"/>
                  <a:pt x="1287137" y="371404"/>
                </a:cubicBezTo>
                <a:cubicBezTo>
                  <a:pt x="1222697" y="464413"/>
                  <a:pt x="1141068" y="591798"/>
                  <a:pt x="1310384" y="681370"/>
                </a:cubicBezTo>
                <a:cubicBezTo>
                  <a:pt x="1429942" y="911630"/>
                  <a:pt x="1669816" y="650315"/>
                  <a:pt x="1473116" y="588380"/>
                </a:cubicBezTo>
                <a:cubicBezTo>
                  <a:pt x="1438235" y="521259"/>
                  <a:pt x="1479312" y="445282"/>
                  <a:pt x="1574729" y="469520"/>
                </a:cubicBezTo>
                <a:cubicBezTo>
                  <a:pt x="1670146" y="493758"/>
                  <a:pt x="1700250" y="634875"/>
                  <a:pt x="1620350" y="727865"/>
                </a:cubicBezTo>
                <a:cubicBezTo>
                  <a:pt x="1634022" y="798423"/>
                  <a:pt x="1582382" y="858667"/>
                  <a:pt x="1496364" y="867349"/>
                </a:cubicBezTo>
                <a:cubicBezTo>
                  <a:pt x="1371600" y="954920"/>
                  <a:pt x="1209024" y="887800"/>
                  <a:pt x="1228639" y="738178"/>
                </a:cubicBezTo>
                <a:cubicBezTo>
                  <a:pt x="1067596" y="658899"/>
                  <a:pt x="1105934" y="479930"/>
                  <a:pt x="1178648" y="386902"/>
                </a:cubicBezTo>
                <a:cubicBezTo>
                  <a:pt x="1139126" y="159052"/>
                  <a:pt x="1298339" y="19828"/>
                  <a:pt x="1469974" y="1960"/>
                </a:cubicBezTo>
                <a:close/>
              </a:path>
            </a:pathLst>
          </a:custGeom>
          <a:solidFill>
            <a:srgbClr val="EAE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4824" name="Picture 12" descr="_NP_V`5$M[48E[ZV}GBS0`R"/>
          <p:cNvPicPr>
            <a:picLocks noChangeAspect="1" noChangeArrowheads="1"/>
          </p:cNvPicPr>
          <p:nvPr/>
        </p:nvPicPr>
        <p:blipFill>
          <a:blip r:embed="rId3" cstate="print"/>
          <a:srcRect/>
          <a:stretch>
            <a:fillRect/>
          </a:stretch>
        </p:blipFill>
        <p:spPr bwMode="auto">
          <a:xfrm>
            <a:off x="1042988" y="1844675"/>
            <a:ext cx="7235825" cy="4392613"/>
          </a:xfrm>
          <a:prstGeom prst="rect">
            <a:avLst/>
          </a:prstGeom>
          <a:noFill/>
          <a:ln w="9525">
            <a:noFill/>
            <a:miter lim="800000"/>
            <a:headEnd/>
            <a:tailEnd/>
          </a:ln>
        </p:spPr>
      </p:pic>
      <p:grpSp>
        <p:nvGrpSpPr>
          <p:cNvPr id="12" name="组合 49"/>
          <p:cNvGrpSpPr/>
          <p:nvPr/>
        </p:nvGrpSpPr>
        <p:grpSpPr bwMode="auto">
          <a:xfrm>
            <a:off x="285720" y="357166"/>
            <a:ext cx="7144401" cy="504825"/>
            <a:chOff x="2344716" y="2060848"/>
            <a:chExt cx="5184094" cy="541414"/>
          </a:xfrm>
        </p:grpSpPr>
        <p:grpSp>
          <p:nvGrpSpPr>
            <p:cNvPr id="13" name="组合 50"/>
            <p:cNvGrpSpPr/>
            <p:nvPr/>
          </p:nvGrpSpPr>
          <p:grpSpPr bwMode="auto">
            <a:xfrm>
              <a:off x="3208810" y="2060848"/>
              <a:ext cx="4320000" cy="541414"/>
              <a:chOff x="3208810" y="2060848"/>
              <a:chExt cx="4320000" cy="541414"/>
            </a:xfrm>
          </p:grpSpPr>
          <p:sp>
            <p:nvSpPr>
              <p:cNvPr id="19" name="平行四边形 18"/>
              <p:cNvSpPr/>
              <p:nvPr/>
            </p:nvSpPr>
            <p:spPr>
              <a:xfrm>
                <a:off x="3208810" y="2060848"/>
                <a:ext cx="43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平行四边形 19"/>
              <p:cNvSpPr/>
              <p:nvPr/>
            </p:nvSpPr>
            <p:spPr>
              <a:xfrm>
                <a:off x="3261600" y="2106000"/>
                <a:ext cx="4212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0" anchor="ctr"/>
              <a:lstStyle/>
              <a:p>
                <a:pPr algn="ctr">
                  <a:defRPr/>
                </a:pPr>
                <a:r>
                  <a:rPr lang="en-US" altLang="zh-CN" b="1" dirty="0">
                    <a:solidFill>
                      <a:srgbClr val="0000FF"/>
                    </a:solidFill>
                    <a:latin typeface="微软雅黑" panose="020B0503020204020204" pitchFamily="34" charset="-122"/>
                    <a:ea typeface="微软雅黑" panose="020B0503020204020204" pitchFamily="34" charset="-122"/>
                  </a:rPr>
                  <a:t>“</a:t>
                </a:r>
                <a:r>
                  <a:rPr lang="zh-CN" altLang="en-US" b="1" dirty="0">
                    <a:solidFill>
                      <a:srgbClr val="0000FF"/>
                    </a:solidFill>
                    <a:latin typeface="微软雅黑" panose="020B0503020204020204" pitchFamily="34" charset="-122"/>
                    <a:ea typeface="微软雅黑" panose="020B0503020204020204" pitchFamily="34" charset="-122"/>
                  </a:rPr>
                  <a:t>两学一做”学习教育常态化制度化有成效</a:t>
                </a:r>
              </a:p>
            </p:txBody>
          </p:sp>
        </p:grpSp>
        <p:grpSp>
          <p:nvGrpSpPr>
            <p:cNvPr id="14" name="组合 51"/>
            <p:cNvGrpSpPr/>
            <p:nvPr/>
          </p:nvGrpSpPr>
          <p:grpSpPr bwMode="auto">
            <a:xfrm>
              <a:off x="2344716" y="2060848"/>
              <a:ext cx="720000" cy="541414"/>
              <a:chOff x="2344716" y="2060848"/>
              <a:chExt cx="720000" cy="541414"/>
            </a:xfrm>
          </p:grpSpPr>
          <p:grpSp>
            <p:nvGrpSpPr>
              <p:cNvPr id="15" name="组合 52"/>
              <p:cNvGrpSpPr/>
              <p:nvPr/>
            </p:nvGrpSpPr>
            <p:grpSpPr bwMode="auto">
              <a:xfrm>
                <a:off x="2344716" y="2060848"/>
                <a:ext cx="720000" cy="541414"/>
                <a:chOff x="2344716" y="2060848"/>
                <a:chExt cx="720000" cy="541414"/>
              </a:xfrm>
            </p:grpSpPr>
            <p:sp>
              <p:nvSpPr>
                <p:cNvPr id="17" name="平行四边形 16"/>
                <p:cNvSpPr/>
                <p:nvPr/>
              </p:nvSpPr>
              <p:spPr>
                <a:xfrm>
                  <a:off x="2344716" y="2060848"/>
                  <a:ext cx="720000" cy="541414"/>
                </a:xfrm>
                <a:prstGeom prst="parallelogram">
                  <a:avLst/>
                </a:prstGeom>
                <a:gradFill flip="none" rotWithShape="1">
                  <a:gsLst>
                    <a:gs pos="0">
                      <a:srgbClr val="FFC000"/>
                    </a:gs>
                    <a:gs pos="13000">
                      <a:srgbClr val="FFCC00"/>
                    </a:gs>
                    <a:gs pos="21001">
                      <a:srgbClr val="FFFF66"/>
                    </a:gs>
                    <a:gs pos="63000">
                      <a:srgbClr val="FFFFCC"/>
                    </a:gs>
                    <a:gs pos="67000">
                      <a:srgbClr val="FFCC00"/>
                    </a:gs>
                    <a:gs pos="69000">
                      <a:srgbClr val="CC6B00"/>
                    </a:gs>
                    <a:gs pos="82001">
                      <a:srgbClr val="FFCC00"/>
                    </a:gs>
                    <a:gs pos="100000">
                      <a:srgbClr val="FFFF00"/>
                    </a:gs>
                  </a:gsLst>
                  <a:lin ang="5400000" scaled="1"/>
                  <a:tileRect/>
                </a:gradFill>
                <a:ln w="3175">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平行四边形 17"/>
                <p:cNvSpPr/>
                <p:nvPr/>
              </p:nvSpPr>
              <p:spPr>
                <a:xfrm>
                  <a:off x="2397600" y="2106000"/>
                  <a:ext cx="630000" cy="468000"/>
                </a:xfrm>
                <a:prstGeom prst="parallelogram">
                  <a:avLst/>
                </a:prstGeom>
                <a:gradFill flip="none" rotWithShape="1">
                  <a:gsLst>
                    <a:gs pos="0">
                      <a:schemeClr val="accent1">
                        <a:lumMod val="20000"/>
                        <a:lumOff val="80000"/>
                      </a:schemeClr>
                    </a:gs>
                    <a:gs pos="35000">
                      <a:schemeClr val="bg1">
                        <a:lumMod val="95000"/>
                      </a:schemeClr>
                    </a:gs>
                    <a:gs pos="65000">
                      <a:schemeClr val="bg1">
                        <a:lumMod val="95000"/>
                      </a:schemeClr>
                    </a:gs>
                    <a:gs pos="100000">
                      <a:schemeClr val="accent1">
                        <a:lumMod val="20000"/>
                        <a:lumOff val="80000"/>
                      </a:schemeClr>
                    </a:gs>
                  </a:gsLst>
                  <a:lin ang="16200000" scaled="1"/>
                  <a:tileRect/>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16" name="图片 15"/>
              <p:cNvPicPr>
                <a:picLocks noChangeAspect="1"/>
              </p:cNvPicPr>
              <p:nvPr/>
            </p:nvPicPr>
            <p:blipFill>
              <a:blip r:embed="rId4" cstate="print"/>
              <a:stretch>
                <a:fillRect/>
              </a:stretch>
            </p:blipFill>
            <p:spPr>
              <a:xfrm>
                <a:off x="2465350" y="2115330"/>
                <a:ext cx="433331" cy="432450"/>
              </a:xfrm>
              <a:prstGeom prst="rect">
                <a:avLst/>
              </a:prstGeom>
              <a:effectLst>
                <a:outerShdw blurRad="38100" dist="25400" dir="2700000" algn="tl" rotWithShape="0">
                  <a:prstClr val="black">
                    <a:alpha val="70000"/>
                  </a:prstClr>
                </a:outerShdw>
              </a:effectLst>
            </p:spPr>
          </p:pic>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问号">
  <a:themeElements>
    <a:clrScheme name="问号 1">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问号">
      <a:majorFont>
        <a:latin typeface="华文细黑"/>
        <a:ea typeface="宋体"/>
        <a:cs typeface=""/>
      </a:majorFont>
      <a:minorFont>
        <a:latin typeface="华文细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问号 1">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2345</Words>
  <Application>Microsoft Office PowerPoint</Application>
  <PresentationFormat>全屏显示(4:3)</PresentationFormat>
  <Paragraphs>284</Paragraphs>
  <Slides>38</Slides>
  <Notes>0</Notes>
  <HiddenSlides>0</HiddenSlides>
  <MMClips>0</MMClips>
  <ScaleCrop>false</ScaleCrop>
  <HeadingPairs>
    <vt:vector size="6" baseType="variant">
      <vt:variant>
        <vt:lpstr>主题</vt:lpstr>
      </vt:variant>
      <vt:variant>
        <vt:i4>2</vt:i4>
      </vt:variant>
      <vt:variant>
        <vt:lpstr>嵌入 OLE 服务器</vt:lpstr>
      </vt:variant>
      <vt:variant>
        <vt:i4>0</vt:i4>
      </vt:variant>
      <vt:variant>
        <vt:lpstr>幻灯片标题</vt:lpstr>
      </vt:variant>
      <vt:variant>
        <vt:i4>38</vt:i4>
      </vt:variant>
    </vt:vector>
  </HeadingPairs>
  <TitlesOfParts>
    <vt:vector size="40" baseType="lpstr">
      <vt:lpstr>第一PPT模板网-WWW.1PPT.COM</vt:lpstr>
      <vt:lpstr>问号</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dongdao</dc:creator>
  <cp:lastModifiedBy>44</cp:lastModifiedBy>
  <cp:revision>445</cp:revision>
  <dcterms:created xsi:type="dcterms:W3CDTF">2014-05-27T05:36:00Z</dcterms:created>
  <dcterms:modified xsi:type="dcterms:W3CDTF">2021-05-13T07:39:26Z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KSORubyTemplateID">
    <vt:lpwstr>2</vt:lpwstr>
  </property>
</Properties>
</file>